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League Spartan" charset="1" panose="00000800000000000000"/>
      <p:regular r:id="rId19"/>
    </p:embeddedFont>
    <p:embeddedFont>
      <p:font typeface="Arimo" charset="1" panose="020B0604020202020204"/>
      <p:regular r:id="rId20"/>
    </p:embeddedFont>
    <p:embeddedFont>
      <p:font typeface="Roboto Condensed Bold" charset="1" panose="02000000000000000000"/>
      <p:regular r:id="rId21"/>
    </p:embeddedFont>
    <p:embeddedFont>
      <p:font typeface="Montserrat Bold" charset="1" panose="00000600000000000000"/>
      <p:regular r:id="rId28"/>
    </p:embeddedFont>
    <p:embeddedFont>
      <p:font typeface="Roboto Condensed" charset="1" panose="02000000000000000000"/>
      <p:regular r:id="rId30"/>
    </p:embeddedFont>
    <p:embeddedFont>
      <p:font typeface="Open Sans Light" charset="1" panose="020B0306030504020204"/>
      <p:regular r:id="rId31"/>
    </p:embeddedFont>
    <p:embeddedFont>
      <p:font typeface="Canva Sans Bold Italics" charset="1" panose="020B0803030501040103"/>
      <p:regular r:id="rId33"/>
    </p:embeddedFont>
    <p:embeddedFont>
      <p:font typeface="Montserrat Classic Bold" charset="1" panose="00000800000000000000"/>
      <p:regular r:id="rId38"/>
    </p:embeddedFont>
    <p:embeddedFont>
      <p:font typeface="Montserrat Classic" charset="1" panose="000005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Slide" Target="notesSlides/notesSlide3.xml"/><Relationship Id="rId39" Type="http://schemas.openxmlformats.org/officeDocument/2006/relationships/font" Target="fonts/font39.fntdata"/><Relationship Id="rId21" Type="http://schemas.openxmlformats.org/officeDocument/2006/relationships/font" Target="fonts/font21.fntdata"/><Relationship Id="rId34" Type="http://schemas.openxmlformats.org/officeDocument/2006/relationships/notesSlide" Target="notesSlides/notesSlide7.xml"/><Relationship Id="rId42" Type="http://schemas.openxmlformats.org/officeDocument/2006/relationships/customXml" Target="../customXml/item1.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29" Type="http://schemas.openxmlformats.org/officeDocument/2006/relationships/notesSlide" Target="notesSlides/notesSlide5.xml"/><Relationship Id="rId41" Type="http://schemas.openxmlformats.org/officeDocument/2006/relationships/notesSlide" Target="notesSlides/notesSlide12.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notesSlide" Target="notesSlides/notesSlide1.xml"/><Relationship Id="rId32" Type="http://schemas.openxmlformats.org/officeDocument/2006/relationships/notesSlide" Target="notesSlides/notesSlide6.xml"/><Relationship Id="rId37" Type="http://schemas.openxmlformats.org/officeDocument/2006/relationships/notesSlide" Target="notesSlides/notesSlide10.xml"/><Relationship Id="rId40" Type="http://schemas.openxmlformats.org/officeDocument/2006/relationships/notesSlide" Target="notesSlides/notesSlide1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theme" Target="theme/theme2.xml"/><Relationship Id="rId28" Type="http://schemas.openxmlformats.org/officeDocument/2006/relationships/font" Target="fonts/font28.fntdata"/><Relationship Id="rId36" Type="http://schemas.openxmlformats.org/officeDocument/2006/relationships/notesSlide" Target="notesSlides/notesSlide9.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19.fntdata"/><Relationship Id="rId31" Type="http://schemas.openxmlformats.org/officeDocument/2006/relationships/font" Target="fonts/font31.fntdata"/><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notesSlide" Target="notesSlides/notesSlide4.xml"/><Relationship Id="rId30" Type="http://schemas.openxmlformats.org/officeDocument/2006/relationships/font" Target="fonts/font30.fntdata"/><Relationship Id="rId35" Type="http://schemas.openxmlformats.org/officeDocument/2006/relationships/notesSlide" Target="notesSlides/notesSlide8.xml"/><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Slide" Target="notesSlides/notesSlide2.xml"/><Relationship Id="rId33" Type="http://schemas.openxmlformats.org/officeDocument/2006/relationships/font" Target="fonts/font33.fntdata"/><Relationship Id="rId38" Type="http://schemas.openxmlformats.org/officeDocument/2006/relationships/font" Target="fonts/font38.fntdata"/></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refer to the activity handout in the curriculum workbook.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questions help establish an understanding of what a student's social environment may include related to these types of behaviors. It is important to recognize that youth may be influenced by these types of dangerous behaviors, therefore, awareness of them can help to change them. If they have family members or friends who do this, how can we change it to create a safer community for everyone?</a:t>
            </a:r>
          </a:p>
          <a:p>
            <a:r>
              <a:rPr lang="en-US"/>
              <a:t/>
            </a:r>
          </a:p>
          <a:p>
            <a:r>
              <a:rPr lang="en-US"/>
              <a:t>Feel free to adapt this however you see fit depending on class types and level of confidence in addressing these issues. Students may not feel comfortable answering these in a public setting. </a:t>
            </a:r>
          </a:p>
          <a:p>
            <a:r>
              <a:rPr lang="en-US"/>
              <a:t/>
            </a:r>
          </a:p>
          <a:p>
            <a:r>
              <a:rPr lang="en-US"/>
              <a:t>After students answer this slide, you're going to transition to the lesson with passage and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refer to handout slides in the curriculum workbook.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I'd like to ask your thoughts on what you think are some of the main reasons young drivers are at a higher risk of crashing?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 crashes are the leading cause of injury and death for young people.  On average, we lose over 2700 teens annually across the nation and thousands more are injured.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Texas Department of Transportation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Loss of life is calculated by subtracting the average life expectancy (78 years) from the age a person dies.</a:t>
            </a:r>
          </a:p>
          <a:p>
            <a:r>
              <a:rPr lang="en-US"/>
              <a:t/>
            </a:r>
          </a:p>
          <a:p>
            <a:r>
              <a:rPr lang="en-US"/>
              <a:t>Source: CDC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question should aim to help understand a student's general comfort with having these kinds of conversations and can help establish a baseline for general outreach activities moving forward. </a:t>
            </a:r>
          </a:p>
          <a:p>
            <a:r>
              <a:rPr lang="en-US"/>
              <a:t/>
            </a:r>
          </a:p>
          <a:p>
            <a:r>
              <a:rPr lang="en-US"/>
              <a:t>While this lesson will not cover skills to develop confidence, please connect with your regional representative for leadership workshops that do go into this in more depth.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concept of Traffic Safety Citizenship reminds students that they can be active participants in ensuring their safety and use their voices to help change the culture around safe driving by being active safety citizens. This also acknowledges that, while they will not receive a formal award for this behavior, it is in the best interest of society as a whole and that is also a type of reward.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45.jpeg" Type="http://schemas.openxmlformats.org/officeDocument/2006/relationships/image"/><Relationship Id="rId6" Target="../media/image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svg" Type="http://schemas.openxmlformats.org/officeDocument/2006/relationships/image"/><Relationship Id="rId12" Target="../media/image9.png" Type="http://schemas.openxmlformats.org/officeDocument/2006/relationships/image"/><Relationship Id="rId2" Target="../notesSlides/notesSlide10.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46.png" Type="http://schemas.openxmlformats.org/officeDocument/2006/relationships/image"/><Relationship Id="rId8" Target="../media/image47.jpeg" Type="http://schemas.openxmlformats.org/officeDocument/2006/relationships/image"/><Relationship Id="rId9" Target="../media/image4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11.xml" Type="http://schemas.openxmlformats.org/officeDocument/2006/relationships/notesSlide"/><Relationship Id="rId3" Target="../media/image17.jpeg" Type="http://schemas.openxmlformats.org/officeDocument/2006/relationships/image"/><Relationship Id="rId4" Target="../media/image18.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12.xml" Type="http://schemas.openxmlformats.org/officeDocument/2006/relationships/notesSlide"/><Relationship Id="rId3" Target="../media/image51.png" Type="http://schemas.openxmlformats.org/officeDocument/2006/relationships/image"/><Relationship Id="rId4" Target="../media/image5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53.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9.png" Type="http://schemas.openxmlformats.org/officeDocument/2006/relationships/image"/><Relationship Id="rId2" Target="../notesSlides/notesSlide1.xml" Type="http://schemas.openxmlformats.org/officeDocument/2006/relationships/notesSlide"/><Relationship Id="rId3" Target="../media/image11.jpeg" Type="http://schemas.openxmlformats.org/officeDocument/2006/relationships/image"/><Relationship Id="rId4" Target="../media/image12.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2.xml" Type="http://schemas.openxmlformats.org/officeDocument/2006/relationships/notesSlide"/><Relationship Id="rId3" Target="../media/image17.jpeg" Type="http://schemas.openxmlformats.org/officeDocument/2006/relationships/image"/><Relationship Id="rId4" Target="../media/image18.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3.xml" Type="http://schemas.openxmlformats.org/officeDocument/2006/relationships/notesSlide"/><Relationship Id="rId3" Target="../media/image17.jpeg" Type="http://schemas.openxmlformats.org/officeDocument/2006/relationships/image"/><Relationship Id="rId4" Target="../media/image18.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4.xml" Type="http://schemas.openxmlformats.org/officeDocument/2006/relationships/notesSlide"/><Relationship Id="rId3" Target="../media/image20.jpe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3.jpeg" Type="http://schemas.openxmlformats.org/officeDocument/2006/relationships/image"/><Relationship Id="rId4"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9.png" Type="http://schemas.openxmlformats.org/officeDocument/2006/relationships/image"/><Relationship Id="rId2" Target="../notesSlides/notesSlide6.xml" Type="http://schemas.openxmlformats.org/officeDocument/2006/relationships/notesSlide"/><Relationship Id="rId3" Target="../media/image24.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9.png" Type="http://schemas.openxmlformats.org/officeDocument/2006/relationships/image"/><Relationship Id="rId2" Target="../notesSlides/notesSlide7.xml" Type="http://schemas.openxmlformats.org/officeDocument/2006/relationships/notesSlid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42.png" Type="http://schemas.openxmlformats.org/officeDocument/2006/relationships/image"/><Relationship Id="rId12" Target="../media/image43.png" Type="http://schemas.openxmlformats.org/officeDocument/2006/relationships/image"/><Relationship Id="rId13" Target="../media/image44.png" Type="http://schemas.openxmlformats.org/officeDocument/2006/relationships/image"/><Relationship Id="rId14" Target="../media/image9.png" Type="http://schemas.openxmlformats.org/officeDocument/2006/relationships/image"/><Relationship Id="rId2" Target="../notesSlides/notesSlide8.xml" Type="http://schemas.openxmlformats.org/officeDocument/2006/relationships/notesSlide"/><Relationship Id="rId3" Target="../media/image38.jpeg" Type="http://schemas.openxmlformats.org/officeDocument/2006/relationships/image"/><Relationship Id="rId4" Target="../media/image39.jpeg" Type="http://schemas.openxmlformats.org/officeDocument/2006/relationships/image"/><Relationship Id="rId5" Target="../media/image40.png" Type="http://schemas.openxmlformats.org/officeDocument/2006/relationships/image"/><Relationship Id="rId6" Target="../media/image41.jpe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 Id="rId9"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13144500" y="0"/>
            <a:ext cx="10287000" cy="10287000"/>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ED957"/>
            </a:solidFill>
          </p:spPr>
        </p:sp>
      </p:grpSp>
      <p:grpSp>
        <p:nvGrpSpPr>
          <p:cNvPr name="Group 5" id="5"/>
          <p:cNvGrpSpPr/>
          <p:nvPr/>
        </p:nvGrpSpPr>
        <p:grpSpPr>
          <a:xfrm rot="0">
            <a:off x="14173200" y="1028700"/>
            <a:ext cx="8229600" cy="822960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7" id="7"/>
          <p:cNvGrpSpPr>
            <a:grpSpLocks noChangeAspect="true"/>
          </p:cNvGrpSpPr>
          <p:nvPr/>
        </p:nvGrpSpPr>
        <p:grpSpPr>
          <a:xfrm rot="0">
            <a:off x="9029700" y="1028700"/>
            <a:ext cx="8229600" cy="8229600"/>
            <a:chOff x="0" y="0"/>
            <a:chExt cx="6350000" cy="6350000"/>
          </a:xfrm>
        </p:grpSpPr>
        <p:sp>
          <p:nvSpPr>
            <p:cNvPr name="Freeform 8" id="8"/>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0" t="-16666" r="0" b="-16666"/>
              </a:stretch>
            </a:blipFill>
          </p:spPr>
        </p:sp>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7ED957"/>
            </a:solidFill>
          </p:spPr>
        </p:sp>
      </p:grpSp>
      <p:grpSp>
        <p:nvGrpSpPr>
          <p:cNvPr name="Group 10" id="10"/>
          <p:cNvGrpSpPr/>
          <p:nvPr/>
        </p:nvGrpSpPr>
        <p:grpSpPr>
          <a:xfrm rot="-5400000">
            <a:off x="1268563" y="6961037"/>
            <a:ext cx="1739598" cy="4276725"/>
            <a:chOff x="0" y="0"/>
            <a:chExt cx="2354580" cy="5788629"/>
          </a:xfrm>
        </p:grpSpPr>
        <p:sp>
          <p:nvSpPr>
            <p:cNvPr name="Freeform 11" id="11"/>
            <p:cNvSpPr/>
            <p:nvPr/>
          </p:nvSpPr>
          <p:spPr>
            <a:xfrm flipH="false" flipV="false" rot="0">
              <a:off x="0" y="0"/>
              <a:ext cx="2353310" cy="5788630"/>
            </a:xfrm>
            <a:custGeom>
              <a:avLst/>
              <a:gdLst/>
              <a:ahLst/>
              <a:cxnLst/>
              <a:rect r="r" b="b" t="t" l="l"/>
              <a:pathLst>
                <a:path h="5788630" w="2353310">
                  <a:moveTo>
                    <a:pt x="784860" y="5721319"/>
                  </a:moveTo>
                  <a:cubicBezTo>
                    <a:pt x="905510" y="5761960"/>
                    <a:pt x="1042670" y="5788630"/>
                    <a:pt x="1177290" y="5788630"/>
                  </a:cubicBezTo>
                  <a:cubicBezTo>
                    <a:pt x="1311910" y="5788630"/>
                    <a:pt x="1441450" y="5765769"/>
                    <a:pt x="1560830" y="5725130"/>
                  </a:cubicBezTo>
                  <a:cubicBezTo>
                    <a:pt x="1563370" y="5723860"/>
                    <a:pt x="1565910" y="5723860"/>
                    <a:pt x="1568450" y="5722589"/>
                  </a:cubicBezTo>
                  <a:cubicBezTo>
                    <a:pt x="2016760" y="5560030"/>
                    <a:pt x="2346960" y="5130769"/>
                    <a:pt x="2353310" y="4620136"/>
                  </a:cubicBezTo>
                  <a:lnTo>
                    <a:pt x="2353310" y="0"/>
                  </a:lnTo>
                  <a:lnTo>
                    <a:pt x="0" y="0"/>
                  </a:lnTo>
                  <a:lnTo>
                    <a:pt x="0" y="4616620"/>
                  </a:lnTo>
                  <a:cubicBezTo>
                    <a:pt x="6350" y="5133310"/>
                    <a:pt x="331470" y="5562569"/>
                    <a:pt x="784860" y="5721319"/>
                  </a:cubicBezTo>
                  <a:close/>
                </a:path>
              </a:pathLst>
            </a:custGeom>
            <a:solidFill>
              <a:srgbClr val="000000"/>
            </a:solidFill>
          </p:spPr>
        </p:sp>
      </p:grpSp>
      <p:grpSp>
        <p:nvGrpSpPr>
          <p:cNvPr name="Group 12" id="12"/>
          <p:cNvGrpSpPr/>
          <p:nvPr/>
        </p:nvGrpSpPr>
        <p:grpSpPr>
          <a:xfrm rot="0">
            <a:off x="738465" y="3809339"/>
            <a:ext cx="9243587" cy="3414232"/>
            <a:chOff x="0" y="0"/>
            <a:chExt cx="5859507" cy="2164281"/>
          </a:xfrm>
        </p:grpSpPr>
        <p:sp>
          <p:nvSpPr>
            <p:cNvPr name="Freeform 13" id="13"/>
            <p:cNvSpPr/>
            <p:nvPr/>
          </p:nvSpPr>
          <p:spPr>
            <a:xfrm flipH="false" flipV="false" rot="0">
              <a:off x="0" y="0"/>
              <a:ext cx="5859507" cy="2164281"/>
            </a:xfrm>
            <a:custGeom>
              <a:avLst/>
              <a:gdLst/>
              <a:ahLst/>
              <a:cxnLst/>
              <a:rect r="r" b="b" t="t" l="l"/>
              <a:pathLst>
                <a:path h="2164281" w="5859507">
                  <a:moveTo>
                    <a:pt x="5735047" y="2164281"/>
                  </a:moveTo>
                  <a:lnTo>
                    <a:pt x="124460" y="2164281"/>
                  </a:lnTo>
                  <a:cubicBezTo>
                    <a:pt x="55880" y="2164281"/>
                    <a:pt x="0" y="2108401"/>
                    <a:pt x="0" y="2039821"/>
                  </a:cubicBezTo>
                  <a:lnTo>
                    <a:pt x="0" y="124460"/>
                  </a:lnTo>
                  <a:cubicBezTo>
                    <a:pt x="0" y="55880"/>
                    <a:pt x="55880" y="0"/>
                    <a:pt x="124460" y="0"/>
                  </a:cubicBezTo>
                  <a:lnTo>
                    <a:pt x="5735047" y="0"/>
                  </a:lnTo>
                  <a:cubicBezTo>
                    <a:pt x="5803627" y="0"/>
                    <a:pt x="5859507" y="55880"/>
                    <a:pt x="5859507" y="124460"/>
                  </a:cubicBezTo>
                  <a:lnTo>
                    <a:pt x="5859507" y="2039821"/>
                  </a:lnTo>
                  <a:cubicBezTo>
                    <a:pt x="5859507" y="2108401"/>
                    <a:pt x="5803627" y="2164281"/>
                    <a:pt x="5735047" y="2164281"/>
                  </a:cubicBezTo>
                  <a:close/>
                </a:path>
              </a:pathLst>
            </a:custGeom>
            <a:solidFill>
              <a:srgbClr val="7ED957"/>
            </a:solidFill>
          </p:spPr>
        </p:sp>
      </p:grpSp>
      <p:sp>
        <p:nvSpPr>
          <p:cNvPr name="Freeform 14" id="14"/>
          <p:cNvSpPr/>
          <p:nvPr/>
        </p:nvSpPr>
        <p:spPr>
          <a:xfrm flipH="false" flipV="false" rot="0">
            <a:off x="7592687" y="718383"/>
            <a:ext cx="2136953" cy="2490094"/>
          </a:xfrm>
          <a:custGeom>
            <a:avLst/>
            <a:gdLst/>
            <a:ahLst/>
            <a:cxnLst/>
            <a:rect r="r" b="b" t="t" l="l"/>
            <a:pathLst>
              <a:path h="2490094" w="2136953">
                <a:moveTo>
                  <a:pt x="0" y="0"/>
                </a:moveTo>
                <a:lnTo>
                  <a:pt x="2136953" y="0"/>
                </a:lnTo>
                <a:lnTo>
                  <a:pt x="2136953" y="2490094"/>
                </a:lnTo>
                <a:lnTo>
                  <a:pt x="0" y="24900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7145244" y="8416208"/>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2700000">
            <a:off x="9908333" y="72009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461885" y="8479615"/>
            <a:ext cx="3029893" cy="1268194"/>
          </a:xfrm>
          <a:custGeom>
            <a:avLst/>
            <a:gdLst/>
            <a:ahLst/>
            <a:cxnLst/>
            <a:rect r="r" b="b" t="t" l="l"/>
            <a:pathLst>
              <a:path h="1268194" w="3029893">
                <a:moveTo>
                  <a:pt x="0" y="0"/>
                </a:moveTo>
                <a:lnTo>
                  <a:pt x="3029893" y="0"/>
                </a:lnTo>
                <a:lnTo>
                  <a:pt x="3029893" y="1268194"/>
                </a:lnTo>
                <a:lnTo>
                  <a:pt x="0" y="1268194"/>
                </a:lnTo>
                <a:lnTo>
                  <a:pt x="0" y="0"/>
                </a:lnTo>
                <a:close/>
              </a:path>
            </a:pathLst>
          </a:custGeom>
          <a:blipFill>
            <a:blip r:embed="rId10"/>
            <a:stretch>
              <a:fillRect l="0" t="0" r="0" b="0"/>
            </a:stretch>
          </a:blipFill>
        </p:spPr>
      </p:sp>
      <p:sp>
        <p:nvSpPr>
          <p:cNvPr name="TextBox 18" id="18"/>
          <p:cNvSpPr txBox="true"/>
          <p:nvPr/>
        </p:nvSpPr>
        <p:spPr>
          <a:xfrm rot="0">
            <a:off x="1137169" y="3959047"/>
            <a:ext cx="8446179" cy="2178406"/>
          </a:xfrm>
          <a:prstGeom prst="rect">
            <a:avLst/>
          </a:prstGeom>
        </p:spPr>
        <p:txBody>
          <a:bodyPr anchor="t" rtlCol="false" tIns="0" lIns="0" bIns="0" rIns="0">
            <a:spAutoFit/>
          </a:bodyPr>
          <a:lstStyle/>
          <a:p>
            <a:pPr algn="ctr">
              <a:lnSpc>
                <a:spcPts val="8863"/>
              </a:lnSpc>
            </a:pPr>
            <a:r>
              <a:rPr lang="en-US" sz="5681">
                <a:solidFill>
                  <a:srgbClr val="000000"/>
                </a:solidFill>
                <a:latin typeface="League Spartan"/>
                <a:ea typeface="League Spartan"/>
                <a:cs typeface="League Spartan"/>
                <a:sym typeface="League Spartan"/>
              </a:rPr>
              <a:t>LET’S TALK </a:t>
            </a:r>
          </a:p>
          <a:p>
            <a:pPr algn="ctr">
              <a:lnSpc>
                <a:spcPts val="8863"/>
              </a:lnSpc>
            </a:pPr>
            <a:r>
              <a:rPr lang="en-US" sz="5681">
                <a:solidFill>
                  <a:srgbClr val="000000"/>
                </a:solidFill>
                <a:latin typeface="League Spartan"/>
                <a:ea typeface="League Spartan"/>
                <a:cs typeface="League Spartan"/>
                <a:sym typeface="League Spartan"/>
              </a:rPr>
              <a:t>IMPAIRED DRIVING!</a:t>
            </a:r>
          </a:p>
        </p:txBody>
      </p:sp>
      <p:sp>
        <p:nvSpPr>
          <p:cNvPr name="Freeform 19" id="19"/>
          <p:cNvSpPr/>
          <p:nvPr/>
        </p:nvSpPr>
        <p:spPr>
          <a:xfrm flipH="false" flipV="false" rot="0">
            <a:off x="8078159" y="7350403"/>
            <a:ext cx="1504730" cy="752365"/>
          </a:xfrm>
          <a:custGeom>
            <a:avLst/>
            <a:gdLst/>
            <a:ahLst/>
            <a:cxnLst/>
            <a:rect r="r" b="b" t="t" l="l"/>
            <a:pathLst>
              <a:path h="752365" w="1504730">
                <a:moveTo>
                  <a:pt x="0" y="0"/>
                </a:moveTo>
                <a:lnTo>
                  <a:pt x="1504729" y="0"/>
                </a:lnTo>
                <a:lnTo>
                  <a:pt x="1504729" y="752365"/>
                </a:lnTo>
                <a:lnTo>
                  <a:pt x="0" y="752365"/>
                </a:lnTo>
                <a:lnTo>
                  <a:pt x="0" y="0"/>
                </a:lnTo>
                <a:close/>
              </a:path>
            </a:pathLst>
          </a:custGeom>
          <a:blipFill>
            <a:blip r:embed="rId11"/>
            <a:stretch>
              <a:fillRect l="0" t="0" r="0" b="0"/>
            </a:stretch>
          </a:blipFill>
        </p:spPr>
      </p:sp>
      <p:sp>
        <p:nvSpPr>
          <p:cNvPr name="TextBox 20" id="20"/>
          <p:cNvSpPr txBox="true"/>
          <p:nvPr/>
        </p:nvSpPr>
        <p:spPr>
          <a:xfrm rot="0">
            <a:off x="4649420" y="7293253"/>
            <a:ext cx="5527634" cy="285101"/>
          </a:xfrm>
          <a:prstGeom prst="rect">
            <a:avLst/>
          </a:prstGeom>
        </p:spPr>
        <p:txBody>
          <a:bodyPr anchor="t" rtlCol="false" tIns="0" lIns="0" bIns="0" rIns="0">
            <a:spAutoFit/>
          </a:bodyPr>
          <a:lstStyle/>
          <a:p>
            <a:pPr algn="ctr">
              <a:lnSpc>
                <a:spcPts val="2275"/>
              </a:lnSpc>
            </a:pPr>
            <a:r>
              <a:rPr lang="en-US" sz="1517">
                <a:solidFill>
                  <a:srgbClr val="000000"/>
                </a:solidFill>
                <a:latin typeface="Arimo"/>
                <a:ea typeface="Arimo"/>
                <a:cs typeface="Arimo"/>
                <a:sym typeface="Arimo"/>
              </a:rPr>
              <a:t>Sponsored by: </a:t>
            </a:r>
          </a:p>
        </p:txBody>
      </p:sp>
      <p:sp>
        <p:nvSpPr>
          <p:cNvPr name="TextBox 21" id="21"/>
          <p:cNvSpPr txBox="true"/>
          <p:nvPr/>
        </p:nvSpPr>
        <p:spPr>
          <a:xfrm rot="0">
            <a:off x="1398910" y="6307571"/>
            <a:ext cx="7922698" cy="467228"/>
          </a:xfrm>
          <a:prstGeom prst="rect">
            <a:avLst/>
          </a:prstGeom>
        </p:spPr>
        <p:txBody>
          <a:bodyPr anchor="t" rtlCol="false" tIns="0" lIns="0" bIns="0" rIns="0">
            <a:spAutoFit/>
          </a:bodyPr>
          <a:lstStyle/>
          <a:p>
            <a:pPr algn="ctr">
              <a:lnSpc>
                <a:spcPts val="3481"/>
              </a:lnSpc>
            </a:pPr>
            <a:r>
              <a:rPr lang="en-US" sz="3703" spc="37">
                <a:solidFill>
                  <a:srgbClr val="100F0D"/>
                </a:solidFill>
                <a:latin typeface="Roboto Condensed Bold"/>
                <a:ea typeface="Roboto Condensed Bold"/>
                <a:cs typeface="Roboto Condensed Bold"/>
                <a:sym typeface="Roboto Condensed Bold"/>
              </a:rPr>
              <a:t>Impaired Driving Prevention Curriculum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0">
            <a:off x="1385551" y="-146553"/>
            <a:ext cx="6929011" cy="10287000"/>
          </a:xfrm>
          <a:prstGeom prst="rect">
            <a:avLst/>
          </a:prstGeom>
          <a:solidFill>
            <a:srgbClr val="7ED957"/>
          </a:solidFill>
        </p:spPr>
      </p:sp>
      <p:sp>
        <p:nvSpPr>
          <p:cNvPr name="TextBox 3" id="3"/>
          <p:cNvSpPr txBox="true"/>
          <p:nvPr/>
        </p:nvSpPr>
        <p:spPr>
          <a:xfrm rot="0">
            <a:off x="1028700" y="1094834"/>
            <a:ext cx="16231310" cy="952500"/>
          </a:xfrm>
          <a:prstGeom prst="rect">
            <a:avLst/>
          </a:prstGeom>
        </p:spPr>
        <p:txBody>
          <a:bodyPr anchor="t" rtlCol="false" tIns="0" lIns="0" bIns="0" rIns="0">
            <a:spAutoFit/>
          </a:bodyPr>
          <a:lstStyle/>
          <a:p>
            <a:pPr algn="ctr">
              <a:lnSpc>
                <a:spcPts val="7559"/>
              </a:lnSpc>
            </a:pPr>
            <a:r>
              <a:rPr lang="en-US" sz="6300">
                <a:solidFill>
                  <a:srgbClr val="000000"/>
                </a:solidFill>
                <a:latin typeface="League Spartan"/>
                <a:ea typeface="League Spartan"/>
                <a:cs typeface="League Spartan"/>
                <a:sym typeface="League Spartan"/>
              </a:rPr>
              <a:t>Traffic Safety Citizenship</a:t>
            </a:r>
          </a:p>
        </p:txBody>
      </p:sp>
      <p:grpSp>
        <p:nvGrpSpPr>
          <p:cNvPr name="Group 4" id="4"/>
          <p:cNvGrpSpPr/>
          <p:nvPr/>
        </p:nvGrpSpPr>
        <p:grpSpPr>
          <a:xfrm rot="0">
            <a:off x="537685" y="2436719"/>
            <a:ext cx="20361369" cy="3315053"/>
            <a:chOff x="0" y="0"/>
            <a:chExt cx="11786829" cy="1919024"/>
          </a:xfrm>
        </p:grpSpPr>
        <p:sp>
          <p:nvSpPr>
            <p:cNvPr name="Freeform 5" id="5"/>
            <p:cNvSpPr/>
            <p:nvPr/>
          </p:nvSpPr>
          <p:spPr>
            <a:xfrm flipH="false" flipV="false" rot="0">
              <a:off x="0" y="0"/>
              <a:ext cx="11786829" cy="1919024"/>
            </a:xfrm>
            <a:custGeom>
              <a:avLst/>
              <a:gdLst/>
              <a:ahLst/>
              <a:cxnLst/>
              <a:rect r="r" b="b" t="t" l="l"/>
              <a:pathLst>
                <a:path h="1919024" w="11786829">
                  <a:moveTo>
                    <a:pt x="11662370" y="1919024"/>
                  </a:moveTo>
                  <a:lnTo>
                    <a:pt x="124460" y="1919024"/>
                  </a:lnTo>
                  <a:cubicBezTo>
                    <a:pt x="55880" y="1919024"/>
                    <a:pt x="0" y="1863144"/>
                    <a:pt x="0" y="1794564"/>
                  </a:cubicBezTo>
                  <a:lnTo>
                    <a:pt x="0" y="124460"/>
                  </a:lnTo>
                  <a:cubicBezTo>
                    <a:pt x="0" y="55880"/>
                    <a:pt x="55880" y="0"/>
                    <a:pt x="124460" y="0"/>
                  </a:cubicBezTo>
                  <a:lnTo>
                    <a:pt x="11662370" y="0"/>
                  </a:lnTo>
                  <a:cubicBezTo>
                    <a:pt x="11730950" y="0"/>
                    <a:pt x="11786829" y="55880"/>
                    <a:pt x="11786829" y="124460"/>
                  </a:cubicBezTo>
                  <a:lnTo>
                    <a:pt x="11786829" y="1794564"/>
                  </a:lnTo>
                  <a:cubicBezTo>
                    <a:pt x="11786829" y="1863144"/>
                    <a:pt x="11730950" y="1919024"/>
                    <a:pt x="11662370" y="1919024"/>
                  </a:cubicBezTo>
                  <a:close/>
                </a:path>
              </a:pathLst>
            </a:custGeom>
            <a:solidFill>
              <a:srgbClr val="38B6FF"/>
            </a:solidFill>
          </p:spPr>
        </p:sp>
      </p:grpSp>
      <p:sp>
        <p:nvSpPr>
          <p:cNvPr name="Freeform 6" id="6"/>
          <p:cNvSpPr/>
          <p:nvPr/>
        </p:nvSpPr>
        <p:spPr>
          <a:xfrm flipH="false" flipV="false" rot="0">
            <a:off x="2774144" y="0"/>
            <a:ext cx="1142756" cy="1331601"/>
          </a:xfrm>
          <a:custGeom>
            <a:avLst/>
            <a:gdLst/>
            <a:ahLst/>
            <a:cxnLst/>
            <a:rect r="r" b="b" t="t" l="l"/>
            <a:pathLst>
              <a:path h="1331601" w="1142756">
                <a:moveTo>
                  <a:pt x="0" y="0"/>
                </a:moveTo>
                <a:lnTo>
                  <a:pt x="1142755" y="0"/>
                </a:lnTo>
                <a:lnTo>
                  <a:pt x="1142755" y="1331601"/>
                </a:lnTo>
                <a:lnTo>
                  <a:pt x="0" y="13316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5400000">
            <a:off x="1199818" y="7821429"/>
            <a:ext cx="1369701" cy="3769336"/>
            <a:chOff x="0" y="0"/>
            <a:chExt cx="2354580" cy="6479666"/>
          </a:xfrm>
        </p:grpSpPr>
        <p:sp>
          <p:nvSpPr>
            <p:cNvPr name="Freeform 8" id="8"/>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grpSp>
        <p:nvGrpSpPr>
          <p:cNvPr name="Group 9" id="9"/>
          <p:cNvGrpSpPr>
            <a:grpSpLocks noChangeAspect="true"/>
          </p:cNvGrpSpPr>
          <p:nvPr/>
        </p:nvGrpSpPr>
        <p:grpSpPr>
          <a:xfrm rot="0">
            <a:off x="9541735" y="5956557"/>
            <a:ext cx="9326880" cy="5246304"/>
            <a:chOff x="0" y="0"/>
            <a:chExt cx="11289030" cy="6350000"/>
          </a:xfrm>
        </p:grpSpPr>
        <p:sp>
          <p:nvSpPr>
            <p:cNvPr name="Freeform 10" id="10"/>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4505" r="0" b="-4505"/>
              </a:stretch>
            </a:blipFill>
          </p:spPr>
        </p:sp>
      </p:grpSp>
      <p:sp>
        <p:nvSpPr>
          <p:cNvPr name="TextBox 11" id="11"/>
          <p:cNvSpPr txBox="true"/>
          <p:nvPr/>
        </p:nvSpPr>
        <p:spPr>
          <a:xfrm rot="0">
            <a:off x="1028700" y="2608850"/>
            <a:ext cx="16650809" cy="2904117"/>
          </a:xfrm>
          <a:prstGeom prst="rect">
            <a:avLst/>
          </a:prstGeom>
        </p:spPr>
        <p:txBody>
          <a:bodyPr anchor="t" rtlCol="false" tIns="0" lIns="0" bIns="0" rIns="0">
            <a:spAutoFit/>
          </a:bodyPr>
          <a:lstStyle/>
          <a:p>
            <a:pPr algn="ctr">
              <a:lnSpc>
                <a:spcPts val="5052"/>
              </a:lnSpc>
            </a:pPr>
            <a:r>
              <a:rPr lang="en-US" sz="3608" spc="72">
                <a:solidFill>
                  <a:srgbClr val="181A1D"/>
                </a:solidFill>
                <a:latin typeface="League Spartan"/>
                <a:ea typeface="League Spartan"/>
                <a:cs typeface="League Spartan"/>
                <a:sym typeface="League Spartan"/>
              </a:rPr>
              <a:t>An act that is voluntary, without being rewarded or recognized, and that ultimately promotes safety that helps others. For example, reminding someone to put on their seatbelt before driving or stopping someone from driving distracted.</a:t>
            </a:r>
          </a:p>
          <a:p>
            <a:pPr algn="ctr">
              <a:lnSpc>
                <a:spcPts val="2836"/>
              </a:lnSpc>
            </a:pPr>
            <a:r>
              <a:rPr lang="en-US" sz="2025" spc="40">
                <a:solidFill>
                  <a:srgbClr val="181A1D"/>
                </a:solidFill>
                <a:latin typeface="League Spartan"/>
                <a:ea typeface="League Spartan"/>
                <a:cs typeface="League Spartan"/>
                <a:sym typeface="League Spartan"/>
              </a:rPr>
              <a:t>(Adapted from the Center for Health and Safety Culture)</a:t>
            </a:r>
          </a:p>
        </p:txBody>
      </p:sp>
      <p:sp>
        <p:nvSpPr>
          <p:cNvPr name="Freeform 12" id="12"/>
          <p:cNvSpPr/>
          <p:nvPr/>
        </p:nvSpPr>
        <p:spPr>
          <a:xfrm flipH="false" flipV="false" rot="0">
            <a:off x="426961" y="9021247"/>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3488656" y="0"/>
            <a:ext cx="7543166" cy="10287000"/>
          </a:xfrm>
          <a:prstGeom prst="rect">
            <a:avLst/>
          </a:prstGeom>
          <a:solidFill>
            <a:srgbClr val="7ED957"/>
          </a:solidFill>
        </p:spPr>
      </p:sp>
      <p:grpSp>
        <p:nvGrpSpPr>
          <p:cNvPr name="Group 3" id="3"/>
          <p:cNvGrpSpPr/>
          <p:nvPr/>
        </p:nvGrpSpPr>
        <p:grpSpPr>
          <a:xfrm rot="0">
            <a:off x="3769336" y="3144285"/>
            <a:ext cx="2261066" cy="3947561"/>
            <a:chOff x="0" y="0"/>
            <a:chExt cx="1913890" cy="3341431"/>
          </a:xfrm>
        </p:grpSpPr>
        <p:sp>
          <p:nvSpPr>
            <p:cNvPr name="Freeform 4" id="4"/>
            <p:cNvSpPr/>
            <p:nvPr/>
          </p:nvSpPr>
          <p:spPr>
            <a:xfrm flipH="false" flipV="false" rot="0">
              <a:off x="0" y="0"/>
              <a:ext cx="1913890" cy="3341431"/>
            </a:xfrm>
            <a:custGeom>
              <a:avLst/>
              <a:gdLst/>
              <a:ahLst/>
              <a:cxnLst/>
              <a:rect r="r" b="b" t="t" l="l"/>
              <a:pathLst>
                <a:path h="3341431" w="1913890">
                  <a:moveTo>
                    <a:pt x="1789430" y="3341431"/>
                  </a:moveTo>
                  <a:lnTo>
                    <a:pt x="124460" y="3341431"/>
                  </a:lnTo>
                  <a:cubicBezTo>
                    <a:pt x="55880" y="3341431"/>
                    <a:pt x="0" y="3285551"/>
                    <a:pt x="0" y="3216971"/>
                  </a:cubicBezTo>
                  <a:lnTo>
                    <a:pt x="0" y="124460"/>
                  </a:lnTo>
                  <a:cubicBezTo>
                    <a:pt x="0" y="55880"/>
                    <a:pt x="55880" y="0"/>
                    <a:pt x="124460" y="0"/>
                  </a:cubicBezTo>
                  <a:lnTo>
                    <a:pt x="1789430" y="0"/>
                  </a:lnTo>
                  <a:cubicBezTo>
                    <a:pt x="1858010" y="0"/>
                    <a:pt x="1913890" y="55880"/>
                    <a:pt x="1913890" y="124460"/>
                  </a:cubicBezTo>
                  <a:lnTo>
                    <a:pt x="1913890" y="3216971"/>
                  </a:lnTo>
                  <a:cubicBezTo>
                    <a:pt x="1913890" y="3285551"/>
                    <a:pt x="1858010" y="3341431"/>
                    <a:pt x="1789430" y="3341431"/>
                  </a:cubicBezTo>
                  <a:close/>
                </a:path>
              </a:pathLst>
            </a:custGeom>
            <a:solidFill>
              <a:srgbClr val="000000"/>
            </a:solidFill>
          </p:spPr>
        </p:sp>
      </p:grpSp>
      <p:sp>
        <p:nvSpPr>
          <p:cNvPr name="Freeform 5" id="5"/>
          <p:cNvSpPr/>
          <p:nvPr/>
        </p:nvSpPr>
        <p:spPr>
          <a:xfrm flipH="false" flipV="false" rot="0">
            <a:off x="2774144" y="0"/>
            <a:ext cx="1142756" cy="1331601"/>
          </a:xfrm>
          <a:custGeom>
            <a:avLst/>
            <a:gdLst/>
            <a:ahLst/>
            <a:cxnLst/>
            <a:rect r="r" b="b" t="t" l="l"/>
            <a:pathLst>
              <a:path h="1331601" w="1142756">
                <a:moveTo>
                  <a:pt x="0" y="0"/>
                </a:moveTo>
                <a:lnTo>
                  <a:pt x="1142755" y="0"/>
                </a:lnTo>
                <a:lnTo>
                  <a:pt x="1142755" y="1331601"/>
                </a:lnTo>
                <a:lnTo>
                  <a:pt x="0" y="13316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2700000">
            <a:off x="16951238" y="9077451"/>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5400000">
            <a:off x="1199818" y="7821429"/>
            <a:ext cx="1369701" cy="3769336"/>
            <a:chOff x="0" y="0"/>
            <a:chExt cx="2354580" cy="6479666"/>
          </a:xfrm>
        </p:grpSpPr>
        <p:sp>
          <p:nvSpPr>
            <p:cNvPr name="Freeform 8" id="8"/>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9" id="9"/>
          <p:cNvSpPr/>
          <p:nvPr/>
        </p:nvSpPr>
        <p:spPr>
          <a:xfrm flipH="false" flipV="false" rot="0">
            <a:off x="453060" y="9188736"/>
            <a:ext cx="2378233" cy="989811"/>
          </a:xfrm>
          <a:custGeom>
            <a:avLst/>
            <a:gdLst/>
            <a:ahLst/>
            <a:cxnLst/>
            <a:rect r="r" b="b" t="t" l="l"/>
            <a:pathLst>
              <a:path h="989811" w="2378233">
                <a:moveTo>
                  <a:pt x="0" y="0"/>
                </a:moveTo>
                <a:lnTo>
                  <a:pt x="2378234" y="0"/>
                </a:lnTo>
                <a:lnTo>
                  <a:pt x="2378234" y="989811"/>
                </a:lnTo>
                <a:lnTo>
                  <a:pt x="0" y="989811"/>
                </a:lnTo>
                <a:lnTo>
                  <a:pt x="0" y="0"/>
                </a:lnTo>
                <a:close/>
              </a:path>
            </a:pathLst>
          </a:custGeom>
          <a:blipFill>
            <a:blip r:embed="rId7"/>
            <a:stretch>
              <a:fillRect l="0" t="0" r="0" b="0"/>
            </a:stretch>
          </a:blipFill>
        </p:spPr>
      </p:sp>
      <p:grpSp>
        <p:nvGrpSpPr>
          <p:cNvPr name="Group 10" id="10"/>
          <p:cNvGrpSpPr>
            <a:grpSpLocks noChangeAspect="true"/>
          </p:cNvGrpSpPr>
          <p:nvPr/>
        </p:nvGrpSpPr>
        <p:grpSpPr>
          <a:xfrm rot="0">
            <a:off x="0" y="-114127"/>
            <a:ext cx="5352716" cy="5352716"/>
            <a:chOff x="0" y="0"/>
            <a:chExt cx="6350000" cy="6350000"/>
          </a:xfrm>
        </p:grpSpPr>
        <p:sp>
          <p:nvSpPr>
            <p:cNvPr name="Freeform 11" id="11"/>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33009" t="0" r="-17020" b="0"/>
              </a:stretch>
            </a:blipFill>
          </p:spPr>
        </p:sp>
      </p:grpSp>
      <p:grpSp>
        <p:nvGrpSpPr>
          <p:cNvPr name="Group 12" id="12"/>
          <p:cNvGrpSpPr>
            <a:grpSpLocks noChangeAspect="true"/>
          </p:cNvGrpSpPr>
          <p:nvPr/>
        </p:nvGrpSpPr>
        <p:grpSpPr>
          <a:xfrm rot="0">
            <a:off x="-245662" y="4792570"/>
            <a:ext cx="5598378" cy="5598378"/>
            <a:chOff x="0" y="0"/>
            <a:chExt cx="6350000" cy="6350000"/>
          </a:xfrm>
        </p:grpSpPr>
        <p:sp>
          <p:nvSpPr>
            <p:cNvPr name="Freeform 13" id="13"/>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9"/>
              <a:stretch>
                <a:fillRect l="-24968" t="0" r="-24968" b="0"/>
              </a:stretch>
            </a:blipFill>
          </p:spPr>
        </p:sp>
      </p:grpSp>
      <p:sp>
        <p:nvSpPr>
          <p:cNvPr name="Freeform 14" id="14"/>
          <p:cNvSpPr/>
          <p:nvPr/>
        </p:nvSpPr>
        <p:spPr>
          <a:xfrm flipH="false" flipV="false" rot="0">
            <a:off x="7193485" y="1887445"/>
            <a:ext cx="1937697" cy="2057400"/>
          </a:xfrm>
          <a:custGeom>
            <a:avLst/>
            <a:gdLst/>
            <a:ahLst/>
            <a:cxnLst/>
            <a:rect r="r" b="b" t="t" l="l"/>
            <a:pathLst>
              <a:path h="2057400" w="1937697">
                <a:moveTo>
                  <a:pt x="0" y="0"/>
                </a:moveTo>
                <a:lnTo>
                  <a:pt x="1937696" y="0"/>
                </a:lnTo>
                <a:lnTo>
                  <a:pt x="193769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11689185" y="2196329"/>
            <a:ext cx="6290753" cy="1889537"/>
          </a:xfrm>
          <a:prstGeom prst="rect">
            <a:avLst/>
          </a:prstGeom>
        </p:spPr>
        <p:txBody>
          <a:bodyPr anchor="t" rtlCol="false" tIns="0" lIns="0" bIns="0" rIns="0">
            <a:spAutoFit/>
          </a:bodyPr>
          <a:lstStyle/>
          <a:p>
            <a:pPr algn="ctr">
              <a:lnSpc>
                <a:spcPts val="5040"/>
              </a:lnSpc>
            </a:pPr>
            <a:r>
              <a:rPr lang="en-US" sz="3600">
                <a:solidFill>
                  <a:srgbClr val="000000"/>
                </a:solidFill>
                <a:latin typeface="League Spartan"/>
                <a:ea typeface="League Spartan"/>
                <a:cs typeface="League Spartan"/>
                <a:sym typeface="League Spartan"/>
              </a:rPr>
              <a:t>1) I know friends and/or family members that drive recklessly.</a:t>
            </a:r>
          </a:p>
        </p:txBody>
      </p:sp>
      <p:sp>
        <p:nvSpPr>
          <p:cNvPr name="TextBox 16" id="16"/>
          <p:cNvSpPr txBox="true"/>
          <p:nvPr/>
        </p:nvSpPr>
        <p:spPr>
          <a:xfrm rot="0">
            <a:off x="11689185" y="5701999"/>
            <a:ext cx="5570115" cy="2527935"/>
          </a:xfrm>
          <a:prstGeom prst="rect">
            <a:avLst/>
          </a:prstGeom>
        </p:spPr>
        <p:txBody>
          <a:bodyPr anchor="t" rtlCol="false" tIns="0" lIns="0" bIns="0" rIns="0">
            <a:spAutoFit/>
          </a:bodyPr>
          <a:lstStyle/>
          <a:p>
            <a:pPr algn="ctr">
              <a:lnSpc>
                <a:spcPts val="5040"/>
              </a:lnSpc>
            </a:pPr>
            <a:r>
              <a:rPr lang="en-US" sz="3600">
                <a:solidFill>
                  <a:srgbClr val="000000"/>
                </a:solidFill>
                <a:latin typeface="League Spartan"/>
                <a:ea typeface="League Spartan"/>
                <a:cs typeface="League Spartan"/>
                <a:sym typeface="League Spartan"/>
              </a:rPr>
              <a:t>2) I know friends or family members who believe they will not be in a crash.</a:t>
            </a:r>
          </a:p>
        </p:txBody>
      </p:sp>
      <p:sp>
        <p:nvSpPr>
          <p:cNvPr name="Freeform 17" id="17"/>
          <p:cNvSpPr/>
          <p:nvPr/>
        </p:nvSpPr>
        <p:spPr>
          <a:xfrm flipH="false" flipV="false" rot="-10800000">
            <a:off x="7193485" y="7200900"/>
            <a:ext cx="1937697" cy="2057400"/>
          </a:xfrm>
          <a:custGeom>
            <a:avLst/>
            <a:gdLst/>
            <a:ahLst/>
            <a:cxnLst/>
            <a:rect r="r" b="b" t="t" l="l"/>
            <a:pathLst>
              <a:path h="2057400" w="1937697">
                <a:moveTo>
                  <a:pt x="0" y="0"/>
                </a:moveTo>
                <a:lnTo>
                  <a:pt x="1937696" y="0"/>
                </a:lnTo>
                <a:lnTo>
                  <a:pt x="1937696"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6907043" y="1066389"/>
            <a:ext cx="2510579" cy="821056"/>
          </a:xfrm>
          <a:prstGeom prst="rect">
            <a:avLst/>
          </a:prstGeom>
        </p:spPr>
        <p:txBody>
          <a:bodyPr anchor="t" rtlCol="false" tIns="0" lIns="0" bIns="0" rIns="0">
            <a:spAutoFit/>
          </a:bodyPr>
          <a:lstStyle/>
          <a:p>
            <a:pPr algn="ctr">
              <a:lnSpc>
                <a:spcPts val="6719"/>
              </a:lnSpc>
            </a:pPr>
            <a:r>
              <a:rPr lang="en-US" sz="4799">
                <a:solidFill>
                  <a:srgbClr val="000000"/>
                </a:solidFill>
                <a:latin typeface="Montserrat Classic Bold"/>
                <a:ea typeface="Montserrat Classic Bold"/>
                <a:cs typeface="Montserrat Classic Bold"/>
                <a:sym typeface="Montserrat Classic Bold"/>
              </a:rPr>
              <a:t>TRUE</a:t>
            </a:r>
          </a:p>
        </p:txBody>
      </p:sp>
      <p:sp>
        <p:nvSpPr>
          <p:cNvPr name="TextBox 19" id="19"/>
          <p:cNvSpPr txBox="true"/>
          <p:nvPr/>
        </p:nvSpPr>
        <p:spPr>
          <a:xfrm rot="0">
            <a:off x="6907043" y="6270790"/>
            <a:ext cx="2510579" cy="821056"/>
          </a:xfrm>
          <a:prstGeom prst="rect">
            <a:avLst/>
          </a:prstGeom>
        </p:spPr>
        <p:txBody>
          <a:bodyPr anchor="t" rtlCol="false" tIns="0" lIns="0" bIns="0" rIns="0">
            <a:spAutoFit/>
          </a:bodyPr>
          <a:lstStyle/>
          <a:p>
            <a:pPr algn="ctr">
              <a:lnSpc>
                <a:spcPts val="6719"/>
              </a:lnSpc>
            </a:pPr>
            <a:r>
              <a:rPr lang="en-US" sz="4799">
                <a:solidFill>
                  <a:srgbClr val="000000"/>
                </a:solidFill>
                <a:latin typeface="Montserrat Classic Bold"/>
                <a:ea typeface="Montserrat Classic Bold"/>
                <a:cs typeface="Montserrat Classic Bold"/>
                <a:sym typeface="Montserrat Classic Bold"/>
              </a:rPr>
              <a:t>FALSE</a:t>
            </a:r>
          </a:p>
        </p:txBody>
      </p:sp>
      <p:sp>
        <p:nvSpPr>
          <p:cNvPr name="TextBox 20" id="20"/>
          <p:cNvSpPr txBox="true"/>
          <p:nvPr/>
        </p:nvSpPr>
        <p:spPr>
          <a:xfrm rot="0">
            <a:off x="6907043" y="4580254"/>
            <a:ext cx="2510579" cy="1012191"/>
          </a:xfrm>
          <a:prstGeom prst="rect">
            <a:avLst/>
          </a:prstGeom>
        </p:spPr>
        <p:txBody>
          <a:bodyPr anchor="t" rtlCol="false" tIns="0" lIns="0" bIns="0" rIns="0">
            <a:spAutoFit/>
          </a:bodyPr>
          <a:lstStyle/>
          <a:p>
            <a:pPr algn="ctr">
              <a:lnSpc>
                <a:spcPts val="8259"/>
              </a:lnSpc>
            </a:pPr>
            <a:r>
              <a:rPr lang="en-US" sz="5899">
                <a:solidFill>
                  <a:srgbClr val="000000"/>
                </a:solidFill>
                <a:latin typeface="Montserrat Classic"/>
                <a:ea typeface="Montserrat Classic"/>
                <a:cs typeface="Montserrat Classic"/>
                <a:sym typeface="Montserrat Classic"/>
              </a:rPr>
              <a:t>OR</a:t>
            </a:r>
          </a:p>
        </p:txBody>
      </p:sp>
      <p:sp>
        <p:nvSpPr>
          <p:cNvPr name="Freeform 21" id="21"/>
          <p:cNvSpPr/>
          <p:nvPr/>
        </p:nvSpPr>
        <p:spPr>
          <a:xfrm flipH="false" flipV="false" rot="0">
            <a:off x="5468520" y="9224935"/>
            <a:ext cx="2191831" cy="917414"/>
          </a:xfrm>
          <a:custGeom>
            <a:avLst/>
            <a:gdLst/>
            <a:ahLst/>
            <a:cxnLst/>
            <a:rect r="r" b="b" t="t" l="l"/>
            <a:pathLst>
              <a:path h="917414" w="2191831">
                <a:moveTo>
                  <a:pt x="0" y="0"/>
                </a:moveTo>
                <a:lnTo>
                  <a:pt x="2191831" y="0"/>
                </a:lnTo>
                <a:lnTo>
                  <a:pt x="2191831" y="917414"/>
                </a:lnTo>
                <a:lnTo>
                  <a:pt x="0" y="917414"/>
                </a:lnTo>
                <a:lnTo>
                  <a:pt x="0" y="0"/>
                </a:lnTo>
                <a:close/>
              </a:path>
            </a:pathLst>
          </a:custGeom>
          <a:blipFill>
            <a:blip r:embed="rId1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0">
            <a:off x="12531330" y="0"/>
            <a:ext cx="4727970" cy="10287000"/>
          </a:xfrm>
          <a:prstGeom prst="rect">
            <a:avLst/>
          </a:prstGeom>
          <a:solidFill>
            <a:srgbClr val="7ED957"/>
          </a:solidFill>
        </p:spPr>
      </p:sp>
      <p:grpSp>
        <p:nvGrpSpPr>
          <p:cNvPr name="Group 3" id="3"/>
          <p:cNvGrpSpPr>
            <a:grpSpLocks noChangeAspect="true"/>
          </p:cNvGrpSpPr>
          <p:nvPr/>
        </p:nvGrpSpPr>
        <p:grpSpPr>
          <a:xfrm rot="0">
            <a:off x="9253119" y="1865289"/>
            <a:ext cx="6556423" cy="6556423"/>
            <a:chOff x="0" y="0"/>
            <a:chExt cx="6350000" cy="6350000"/>
          </a:xfrm>
        </p:grpSpPr>
        <p:sp>
          <p:nvSpPr>
            <p:cNvPr name="Freeform 4" id="4"/>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57593" t="-15393" r="-25806" b="-22156"/>
              </a:stretch>
            </a:blipFill>
          </p:spPr>
        </p:sp>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C9E255"/>
            </a:solidFill>
          </p:spPr>
        </p:sp>
      </p:grpSp>
      <p:sp>
        <p:nvSpPr>
          <p:cNvPr name="AutoShape 6" id="6"/>
          <p:cNvSpPr/>
          <p:nvPr/>
        </p:nvSpPr>
        <p:spPr>
          <a:xfrm rot="0">
            <a:off x="17259300" y="0"/>
            <a:ext cx="1028700" cy="10287000"/>
          </a:xfrm>
          <a:prstGeom prst="rect">
            <a:avLst/>
          </a:prstGeom>
          <a:solidFill>
            <a:srgbClr val="38B6FF"/>
          </a:solidFill>
        </p:spPr>
      </p:sp>
      <p:grpSp>
        <p:nvGrpSpPr>
          <p:cNvPr name="Group 7" id="7"/>
          <p:cNvGrpSpPr>
            <a:grpSpLocks noChangeAspect="true"/>
          </p:cNvGrpSpPr>
          <p:nvPr/>
        </p:nvGrpSpPr>
        <p:grpSpPr>
          <a:xfrm rot="0">
            <a:off x="13361396" y="6190474"/>
            <a:ext cx="3067838" cy="3067826"/>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9" id="9"/>
          <p:cNvGrpSpPr>
            <a:grpSpLocks noChangeAspect="true"/>
          </p:cNvGrpSpPr>
          <p:nvPr/>
        </p:nvGrpSpPr>
        <p:grpSpPr>
          <a:xfrm rot="0">
            <a:off x="13532771" y="6361849"/>
            <a:ext cx="2725088" cy="272507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4725" r="0" b="-14725"/>
              </a:stretch>
            </a:blipFill>
          </p:spPr>
        </p:sp>
      </p:grpSp>
      <p:sp>
        <p:nvSpPr>
          <p:cNvPr name="Freeform 11" id="11"/>
          <p:cNvSpPr/>
          <p:nvPr/>
        </p:nvSpPr>
        <p:spPr>
          <a:xfrm flipH="false" flipV="false" rot="0">
            <a:off x="11959952"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2700000">
            <a:off x="9476451" y="1873096"/>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3" id="13"/>
          <p:cNvGrpSpPr/>
          <p:nvPr/>
        </p:nvGrpSpPr>
        <p:grpSpPr>
          <a:xfrm rot="5400000">
            <a:off x="15718482" y="7717482"/>
            <a:ext cx="1369701" cy="3769336"/>
            <a:chOff x="0" y="0"/>
            <a:chExt cx="2354580" cy="6479666"/>
          </a:xfrm>
        </p:grpSpPr>
        <p:sp>
          <p:nvSpPr>
            <p:cNvPr name="Freeform 14" id="14"/>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grpSp>
        <p:nvGrpSpPr>
          <p:cNvPr name="Group 15" id="15"/>
          <p:cNvGrpSpPr>
            <a:grpSpLocks noChangeAspect="true"/>
          </p:cNvGrpSpPr>
          <p:nvPr/>
        </p:nvGrpSpPr>
        <p:grpSpPr>
          <a:xfrm rot="0">
            <a:off x="13851767" y="1587310"/>
            <a:ext cx="3067838" cy="3067826"/>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7" id="17"/>
          <p:cNvGrpSpPr>
            <a:grpSpLocks noChangeAspect="true"/>
          </p:cNvGrpSpPr>
          <p:nvPr/>
        </p:nvGrpSpPr>
        <p:grpSpPr>
          <a:xfrm rot="0">
            <a:off x="14023142" y="1758684"/>
            <a:ext cx="2725088" cy="272507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6666" r="0" b="-16666"/>
              </a:stretch>
            </a:blipFill>
          </p:spPr>
        </p:sp>
      </p:grpSp>
      <p:sp>
        <p:nvSpPr>
          <p:cNvPr name="TextBox 19" id="19"/>
          <p:cNvSpPr txBox="true"/>
          <p:nvPr/>
        </p:nvSpPr>
        <p:spPr>
          <a:xfrm rot="0">
            <a:off x="1181515" y="637225"/>
            <a:ext cx="9884568" cy="1060757"/>
          </a:xfrm>
          <a:prstGeom prst="rect">
            <a:avLst/>
          </a:prstGeom>
        </p:spPr>
        <p:txBody>
          <a:bodyPr anchor="t" rtlCol="false" tIns="0" lIns="0" bIns="0" rIns="0">
            <a:spAutoFit/>
          </a:bodyPr>
          <a:lstStyle/>
          <a:p>
            <a:pPr algn="ctr">
              <a:lnSpc>
                <a:spcPts val="8431"/>
              </a:lnSpc>
            </a:pPr>
            <a:r>
              <a:rPr lang="en-US" sz="6799">
                <a:solidFill>
                  <a:srgbClr val="000000"/>
                </a:solidFill>
                <a:latin typeface="League Spartan"/>
                <a:ea typeface="League Spartan"/>
                <a:cs typeface="League Spartan"/>
                <a:sym typeface="League Spartan"/>
              </a:rPr>
              <a:t>READING PASSAGE</a:t>
            </a:r>
          </a:p>
        </p:txBody>
      </p:sp>
      <p:sp>
        <p:nvSpPr>
          <p:cNvPr name="AutoShape 20" id="20"/>
          <p:cNvSpPr/>
          <p:nvPr/>
        </p:nvSpPr>
        <p:spPr>
          <a:xfrm>
            <a:off x="1312468" y="4483761"/>
            <a:ext cx="6492240" cy="0"/>
          </a:xfrm>
          <a:prstGeom prst="line">
            <a:avLst/>
          </a:prstGeom>
          <a:ln cap="flat" w="38100">
            <a:solidFill>
              <a:srgbClr val="FFBD59"/>
            </a:solidFill>
            <a:prstDash val="solid"/>
            <a:headEnd type="none" len="sm" w="sm"/>
            <a:tailEnd type="none" len="sm" w="sm"/>
          </a:ln>
        </p:spPr>
      </p:sp>
      <p:sp>
        <p:nvSpPr>
          <p:cNvPr name="TextBox 21" id="21"/>
          <p:cNvSpPr txBox="true"/>
          <p:nvPr/>
        </p:nvSpPr>
        <p:spPr>
          <a:xfrm rot="0">
            <a:off x="867383" y="2074473"/>
            <a:ext cx="7668616" cy="1978468"/>
          </a:xfrm>
          <a:prstGeom prst="rect">
            <a:avLst/>
          </a:prstGeom>
        </p:spPr>
        <p:txBody>
          <a:bodyPr anchor="t" rtlCol="false" tIns="0" lIns="0" bIns="0" rIns="0">
            <a:spAutoFit/>
          </a:bodyPr>
          <a:lstStyle/>
          <a:p>
            <a:pPr algn="ctr">
              <a:lnSpc>
                <a:spcPts val="5208"/>
              </a:lnSpc>
              <a:spcBef>
                <a:spcPct val="0"/>
              </a:spcBef>
            </a:pPr>
            <a:r>
              <a:rPr lang="en-US" sz="4200">
                <a:solidFill>
                  <a:srgbClr val="7ED957"/>
                </a:solidFill>
                <a:latin typeface="League Spartan"/>
                <a:ea typeface="League Spartan"/>
                <a:cs typeface="League Spartan"/>
                <a:sym typeface="League Spartan"/>
              </a:rPr>
              <a:t>Let’s work on reading this passage and answering the questions. </a:t>
            </a:r>
          </a:p>
        </p:txBody>
      </p:sp>
      <p:sp>
        <p:nvSpPr>
          <p:cNvPr name="TextBox 22" id="22"/>
          <p:cNvSpPr txBox="true"/>
          <p:nvPr/>
        </p:nvSpPr>
        <p:spPr>
          <a:xfrm rot="0">
            <a:off x="839002" y="5114925"/>
            <a:ext cx="8106629" cy="3292620"/>
          </a:xfrm>
          <a:prstGeom prst="rect">
            <a:avLst/>
          </a:prstGeom>
        </p:spPr>
        <p:txBody>
          <a:bodyPr anchor="t" rtlCol="false" tIns="0" lIns="0" bIns="0" rIns="0">
            <a:spAutoFit/>
          </a:bodyPr>
          <a:lstStyle/>
          <a:p>
            <a:pPr algn="ctr">
              <a:lnSpc>
                <a:spcPts val="5208"/>
              </a:lnSpc>
              <a:spcBef>
                <a:spcPct val="0"/>
              </a:spcBef>
            </a:pPr>
            <a:r>
              <a:rPr lang="en-US" sz="4200">
                <a:solidFill>
                  <a:srgbClr val="38B6FF"/>
                </a:solidFill>
                <a:latin typeface="League Spartan"/>
                <a:ea typeface="League Spartan"/>
                <a:cs typeface="League Spartan"/>
                <a:sym typeface="League Spartan"/>
              </a:rPr>
              <a:t>Once finished, make sure to go back to the KWL and complete the letter ‘L’ on what you learned based on today’s lesson.</a:t>
            </a:r>
          </a:p>
        </p:txBody>
      </p:sp>
      <p:sp>
        <p:nvSpPr>
          <p:cNvPr name="Freeform 23" id="23"/>
          <p:cNvSpPr/>
          <p:nvPr/>
        </p:nvSpPr>
        <p:spPr>
          <a:xfrm flipH="false" flipV="false" rot="0">
            <a:off x="15377826" y="8917299"/>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0"/>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20428">
            <a:off x="1312458" y="1786478"/>
            <a:ext cx="1140943" cy="0"/>
          </a:xfrm>
          <a:prstGeom prst="line">
            <a:avLst/>
          </a:prstGeom>
          <a:ln cap="rnd" w="47625">
            <a:solidFill>
              <a:srgbClr val="FFBD59"/>
            </a:solidFill>
            <a:prstDash val="solid"/>
            <a:headEnd type="none" len="sm" w="sm"/>
            <a:tailEnd type="none" len="sm" w="sm"/>
          </a:ln>
        </p:spPr>
      </p:sp>
      <p:sp>
        <p:nvSpPr>
          <p:cNvPr name="AutoShape 3" id="3"/>
          <p:cNvSpPr/>
          <p:nvPr/>
        </p:nvSpPr>
        <p:spPr>
          <a:xfrm rot="0">
            <a:off x="12531330" y="0"/>
            <a:ext cx="4727970" cy="10287000"/>
          </a:xfrm>
          <a:prstGeom prst="rect">
            <a:avLst/>
          </a:prstGeom>
          <a:solidFill>
            <a:srgbClr val="7ED957"/>
          </a:solidFill>
        </p:spPr>
      </p:sp>
      <p:grpSp>
        <p:nvGrpSpPr>
          <p:cNvPr name="Group 4" id="4"/>
          <p:cNvGrpSpPr>
            <a:grpSpLocks noChangeAspect="true"/>
          </p:cNvGrpSpPr>
          <p:nvPr/>
        </p:nvGrpSpPr>
        <p:grpSpPr>
          <a:xfrm rot="0">
            <a:off x="9253119" y="1865289"/>
            <a:ext cx="6556423" cy="6556423"/>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0" t="-1496" r="0" b="-27953"/>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C9E255"/>
            </a:solidFill>
          </p:spPr>
        </p:sp>
      </p:grpSp>
      <p:sp>
        <p:nvSpPr>
          <p:cNvPr name="AutoShape 7" id="7"/>
          <p:cNvSpPr/>
          <p:nvPr/>
        </p:nvSpPr>
        <p:spPr>
          <a:xfrm rot="0">
            <a:off x="17259300" y="0"/>
            <a:ext cx="1028700" cy="10287000"/>
          </a:xfrm>
          <a:prstGeom prst="rect">
            <a:avLst/>
          </a:prstGeom>
          <a:solidFill>
            <a:srgbClr val="38B6FF"/>
          </a:solidFill>
        </p:spPr>
      </p:sp>
      <p:grpSp>
        <p:nvGrpSpPr>
          <p:cNvPr name="Group 8" id="8"/>
          <p:cNvGrpSpPr>
            <a:grpSpLocks noChangeAspect="true"/>
          </p:cNvGrpSpPr>
          <p:nvPr/>
        </p:nvGrpSpPr>
        <p:grpSpPr>
          <a:xfrm rot="0">
            <a:off x="13361396" y="6190474"/>
            <a:ext cx="3067838" cy="3067826"/>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0" id="10"/>
          <p:cNvGrpSpPr>
            <a:grpSpLocks noChangeAspect="true"/>
          </p:cNvGrpSpPr>
          <p:nvPr/>
        </p:nvGrpSpPr>
        <p:grpSpPr>
          <a:xfrm rot="0">
            <a:off x="13532771" y="6361849"/>
            <a:ext cx="2725088" cy="272507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sp>
        <p:nvSpPr>
          <p:cNvPr name="Freeform 12" id="12"/>
          <p:cNvSpPr/>
          <p:nvPr/>
        </p:nvSpPr>
        <p:spPr>
          <a:xfrm flipH="false" flipV="false" rot="0">
            <a:off x="11959952"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2700000">
            <a:off x="9133551" y="1757702"/>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5400000">
            <a:off x="15718482" y="7717482"/>
            <a:ext cx="1369701" cy="3769336"/>
            <a:chOff x="0" y="0"/>
            <a:chExt cx="2354580" cy="6479666"/>
          </a:xfrm>
        </p:grpSpPr>
        <p:sp>
          <p:nvSpPr>
            <p:cNvPr name="Freeform 15" id="15"/>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grpSp>
        <p:nvGrpSpPr>
          <p:cNvPr name="Group 16" id="16"/>
          <p:cNvGrpSpPr>
            <a:grpSpLocks noChangeAspect="true"/>
          </p:cNvGrpSpPr>
          <p:nvPr/>
        </p:nvGrpSpPr>
        <p:grpSpPr>
          <a:xfrm rot="0">
            <a:off x="13851767" y="1587310"/>
            <a:ext cx="3067838" cy="3067826"/>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8" id="18"/>
          <p:cNvGrpSpPr>
            <a:grpSpLocks noChangeAspect="true"/>
          </p:cNvGrpSpPr>
          <p:nvPr/>
        </p:nvGrpSpPr>
        <p:grpSpPr>
          <a:xfrm rot="0">
            <a:off x="14023142" y="1758684"/>
            <a:ext cx="2725088" cy="272507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6666" r="0" b="-16666"/>
              </a:stretch>
            </a:blipFill>
          </p:spPr>
        </p:sp>
      </p:grpSp>
      <p:sp>
        <p:nvSpPr>
          <p:cNvPr name="TextBox 20" id="20"/>
          <p:cNvSpPr txBox="true"/>
          <p:nvPr/>
        </p:nvSpPr>
        <p:spPr>
          <a:xfrm rot="0">
            <a:off x="1312468" y="328080"/>
            <a:ext cx="8132518" cy="1060757"/>
          </a:xfrm>
          <a:prstGeom prst="rect">
            <a:avLst/>
          </a:prstGeom>
        </p:spPr>
        <p:txBody>
          <a:bodyPr anchor="t" rtlCol="false" tIns="0" lIns="0" bIns="0" rIns="0">
            <a:spAutoFit/>
          </a:bodyPr>
          <a:lstStyle/>
          <a:p>
            <a:pPr algn="ctr">
              <a:lnSpc>
                <a:spcPts val="8431"/>
              </a:lnSpc>
            </a:pPr>
            <a:r>
              <a:rPr lang="en-US" sz="6799">
                <a:solidFill>
                  <a:srgbClr val="000000"/>
                </a:solidFill>
                <a:latin typeface="League Spartan"/>
                <a:ea typeface="League Spartan"/>
                <a:cs typeface="League Spartan"/>
                <a:sym typeface="League Spartan"/>
              </a:rPr>
              <a:t>LET’S WRAP UP!</a:t>
            </a:r>
          </a:p>
        </p:txBody>
      </p:sp>
      <p:sp>
        <p:nvSpPr>
          <p:cNvPr name="AutoShape 21" id="21"/>
          <p:cNvSpPr/>
          <p:nvPr/>
        </p:nvSpPr>
        <p:spPr>
          <a:xfrm>
            <a:off x="2760879" y="6751354"/>
            <a:ext cx="6492240" cy="0"/>
          </a:xfrm>
          <a:prstGeom prst="line">
            <a:avLst/>
          </a:prstGeom>
          <a:ln cap="flat" w="38100">
            <a:solidFill>
              <a:srgbClr val="FFBD59"/>
            </a:solidFill>
            <a:prstDash val="solid"/>
            <a:headEnd type="none" len="sm" w="sm"/>
            <a:tailEnd type="none" len="sm" w="sm"/>
          </a:ln>
        </p:spPr>
      </p:sp>
      <p:sp>
        <p:nvSpPr>
          <p:cNvPr name="TextBox 22" id="22"/>
          <p:cNvSpPr txBox="true"/>
          <p:nvPr/>
        </p:nvSpPr>
        <p:spPr>
          <a:xfrm rot="0">
            <a:off x="1312468" y="3024538"/>
            <a:ext cx="7223531" cy="2635544"/>
          </a:xfrm>
          <a:prstGeom prst="rect">
            <a:avLst/>
          </a:prstGeom>
        </p:spPr>
        <p:txBody>
          <a:bodyPr anchor="t" rtlCol="false" tIns="0" lIns="0" bIns="0" rIns="0">
            <a:spAutoFit/>
          </a:bodyPr>
          <a:lstStyle/>
          <a:p>
            <a:pPr algn="ctr">
              <a:lnSpc>
                <a:spcPts val="5208"/>
              </a:lnSpc>
              <a:spcBef>
                <a:spcPct val="0"/>
              </a:spcBef>
            </a:pPr>
            <a:r>
              <a:rPr lang="en-US" sz="4200">
                <a:solidFill>
                  <a:srgbClr val="000000"/>
                </a:solidFill>
                <a:latin typeface="League Spartan"/>
                <a:ea typeface="League Spartan"/>
                <a:cs typeface="League Spartan"/>
                <a:sym typeface="League Spartan"/>
              </a:rPr>
              <a:t>Using the handout, make sure to complete it and turn it in along with the questions and KWL.</a:t>
            </a:r>
          </a:p>
        </p:txBody>
      </p:sp>
      <p:sp>
        <p:nvSpPr>
          <p:cNvPr name="Freeform 23" id="23"/>
          <p:cNvSpPr/>
          <p:nvPr/>
        </p:nvSpPr>
        <p:spPr>
          <a:xfrm flipH="false" flipV="false" rot="0">
            <a:off x="15377826" y="9028552"/>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0"/>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20428">
            <a:off x="1312458" y="1786478"/>
            <a:ext cx="1140943" cy="0"/>
          </a:xfrm>
          <a:prstGeom prst="line">
            <a:avLst/>
          </a:prstGeom>
          <a:ln cap="rnd" w="47625">
            <a:solidFill>
              <a:srgbClr val="FFBD59"/>
            </a:solidFill>
            <a:prstDash val="solid"/>
            <a:headEnd type="none" len="sm" w="sm"/>
            <a:tailEnd type="none" len="sm" w="sm"/>
          </a:ln>
        </p:spPr>
      </p:sp>
      <p:sp>
        <p:nvSpPr>
          <p:cNvPr name="AutoShape 3" id="3"/>
          <p:cNvSpPr/>
          <p:nvPr/>
        </p:nvSpPr>
        <p:spPr>
          <a:xfrm rot="0">
            <a:off x="12531330" y="0"/>
            <a:ext cx="4727970" cy="10287000"/>
          </a:xfrm>
          <a:prstGeom prst="rect">
            <a:avLst/>
          </a:prstGeom>
          <a:solidFill>
            <a:srgbClr val="7ED957"/>
          </a:solidFill>
        </p:spPr>
      </p:sp>
      <p:grpSp>
        <p:nvGrpSpPr>
          <p:cNvPr name="Group 4" id="4"/>
          <p:cNvGrpSpPr>
            <a:grpSpLocks noChangeAspect="true"/>
          </p:cNvGrpSpPr>
          <p:nvPr/>
        </p:nvGrpSpPr>
        <p:grpSpPr>
          <a:xfrm rot="0">
            <a:off x="9253119" y="1865289"/>
            <a:ext cx="6556423" cy="6556423"/>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6975" t="-24232" r="-7465" b="-47321"/>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C9E255"/>
            </a:solidFill>
          </p:spPr>
        </p:sp>
      </p:grpSp>
      <p:sp>
        <p:nvSpPr>
          <p:cNvPr name="AutoShape 7" id="7"/>
          <p:cNvSpPr/>
          <p:nvPr/>
        </p:nvSpPr>
        <p:spPr>
          <a:xfrm rot="0">
            <a:off x="17259300" y="0"/>
            <a:ext cx="1028700" cy="10287000"/>
          </a:xfrm>
          <a:prstGeom prst="rect">
            <a:avLst/>
          </a:prstGeom>
          <a:solidFill>
            <a:srgbClr val="38B6FF"/>
          </a:solidFill>
        </p:spPr>
      </p:sp>
      <p:grpSp>
        <p:nvGrpSpPr>
          <p:cNvPr name="Group 8" id="8"/>
          <p:cNvGrpSpPr>
            <a:grpSpLocks noChangeAspect="true"/>
          </p:cNvGrpSpPr>
          <p:nvPr/>
        </p:nvGrpSpPr>
        <p:grpSpPr>
          <a:xfrm rot="0">
            <a:off x="13361396" y="6190474"/>
            <a:ext cx="3067838" cy="3067826"/>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0" id="10"/>
          <p:cNvGrpSpPr>
            <a:grpSpLocks noChangeAspect="true"/>
          </p:cNvGrpSpPr>
          <p:nvPr/>
        </p:nvGrpSpPr>
        <p:grpSpPr>
          <a:xfrm rot="0">
            <a:off x="13532771" y="6361849"/>
            <a:ext cx="2725088" cy="272507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24906" r="0" b="-24906"/>
              </a:stretch>
            </a:blipFill>
          </p:spPr>
        </p:sp>
      </p:grpSp>
      <p:sp>
        <p:nvSpPr>
          <p:cNvPr name="Freeform 12" id="12"/>
          <p:cNvSpPr/>
          <p:nvPr/>
        </p:nvSpPr>
        <p:spPr>
          <a:xfrm flipH="false" flipV="false" rot="0">
            <a:off x="11959952"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2700000">
            <a:off x="9476451" y="1873096"/>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5400000">
            <a:off x="15718482" y="7717482"/>
            <a:ext cx="1369701" cy="3769336"/>
            <a:chOff x="0" y="0"/>
            <a:chExt cx="2354580" cy="6479666"/>
          </a:xfrm>
        </p:grpSpPr>
        <p:sp>
          <p:nvSpPr>
            <p:cNvPr name="Freeform 15" id="15"/>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16" id="16"/>
          <p:cNvSpPr/>
          <p:nvPr/>
        </p:nvSpPr>
        <p:spPr>
          <a:xfrm flipH="false" flipV="false" rot="0">
            <a:off x="3704518" y="5666987"/>
            <a:ext cx="3348418" cy="4114800"/>
          </a:xfrm>
          <a:custGeom>
            <a:avLst/>
            <a:gdLst/>
            <a:ahLst/>
            <a:cxnLst/>
            <a:rect r="r" b="b" t="t" l="l"/>
            <a:pathLst>
              <a:path h="4114800" w="3348418">
                <a:moveTo>
                  <a:pt x="0" y="0"/>
                </a:moveTo>
                <a:lnTo>
                  <a:pt x="3348418" y="0"/>
                </a:lnTo>
                <a:lnTo>
                  <a:pt x="334841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1312468" y="328080"/>
            <a:ext cx="8132518" cy="1978468"/>
          </a:xfrm>
          <a:prstGeom prst="rect">
            <a:avLst/>
          </a:prstGeom>
        </p:spPr>
        <p:txBody>
          <a:bodyPr anchor="t" rtlCol="false" tIns="0" lIns="0" bIns="0" rIns="0">
            <a:spAutoFit/>
          </a:bodyPr>
          <a:lstStyle/>
          <a:p>
            <a:pPr algn="ctr">
              <a:lnSpc>
                <a:spcPts val="5208"/>
              </a:lnSpc>
            </a:pPr>
            <a:r>
              <a:rPr lang="en-US" sz="4200">
                <a:solidFill>
                  <a:srgbClr val="38B6FF"/>
                </a:solidFill>
                <a:latin typeface="League Spartan"/>
                <a:ea typeface="League Spartan"/>
                <a:cs typeface="League Spartan"/>
                <a:sym typeface="League Spartan"/>
              </a:rPr>
              <a:t>SPEAK (C)UP! NOT EVERYONE IS DOING IT</a:t>
            </a:r>
          </a:p>
          <a:p>
            <a:pPr algn="ctr">
              <a:lnSpc>
                <a:spcPts val="5208"/>
              </a:lnSpc>
            </a:pPr>
          </a:p>
        </p:txBody>
      </p:sp>
      <p:sp>
        <p:nvSpPr>
          <p:cNvPr name="TextBox 18" id="18"/>
          <p:cNvSpPr txBox="true"/>
          <p:nvPr/>
        </p:nvSpPr>
        <p:spPr>
          <a:xfrm rot="0">
            <a:off x="1312468" y="2417704"/>
            <a:ext cx="7169012" cy="2919323"/>
          </a:xfrm>
          <a:prstGeom prst="rect">
            <a:avLst/>
          </a:prstGeom>
        </p:spPr>
        <p:txBody>
          <a:bodyPr anchor="t" rtlCol="false" tIns="0" lIns="0" bIns="0" rIns="0">
            <a:spAutoFit/>
          </a:bodyPr>
          <a:lstStyle/>
          <a:p>
            <a:pPr algn="ctr">
              <a:lnSpc>
                <a:spcPts val="3359"/>
              </a:lnSpc>
            </a:pPr>
            <a:r>
              <a:rPr lang="en-US" sz="2400">
                <a:solidFill>
                  <a:srgbClr val="FFBD59"/>
                </a:solidFill>
                <a:latin typeface="League Spartan"/>
                <a:ea typeface="League Spartan"/>
                <a:cs typeface="League Spartan"/>
                <a:sym typeface="League Spartan"/>
              </a:rPr>
              <a:t>This fun cup-stacking activity can be used to bring awareness to impaired driving and help you start a conversation with your peers about the negative effects impairment has on a person’s ability to complete simple tasks and how teens can speak up for their safety.</a:t>
            </a:r>
          </a:p>
        </p:txBody>
      </p:sp>
      <p:sp>
        <p:nvSpPr>
          <p:cNvPr name="Freeform 19" id="19"/>
          <p:cNvSpPr/>
          <p:nvPr/>
        </p:nvSpPr>
        <p:spPr>
          <a:xfrm flipH="false" flipV="false" rot="0">
            <a:off x="15326543" y="9028552"/>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1"/>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20428">
            <a:off x="1312458" y="1786478"/>
            <a:ext cx="1140943" cy="0"/>
          </a:xfrm>
          <a:prstGeom prst="line">
            <a:avLst/>
          </a:prstGeom>
          <a:ln cap="rnd" w="47625">
            <a:solidFill>
              <a:srgbClr val="FFBD59"/>
            </a:solidFill>
            <a:prstDash val="solid"/>
            <a:headEnd type="none" len="sm" w="sm"/>
            <a:tailEnd type="none" len="sm" w="sm"/>
          </a:ln>
        </p:spPr>
      </p:sp>
      <p:sp>
        <p:nvSpPr>
          <p:cNvPr name="AutoShape 3" id="3"/>
          <p:cNvSpPr/>
          <p:nvPr/>
        </p:nvSpPr>
        <p:spPr>
          <a:xfrm rot="0">
            <a:off x="12531330" y="0"/>
            <a:ext cx="4727970" cy="10287000"/>
          </a:xfrm>
          <a:prstGeom prst="rect">
            <a:avLst/>
          </a:prstGeom>
          <a:solidFill>
            <a:srgbClr val="7ED957"/>
          </a:solidFill>
        </p:spPr>
      </p:sp>
      <p:grpSp>
        <p:nvGrpSpPr>
          <p:cNvPr name="Group 4" id="4"/>
          <p:cNvGrpSpPr>
            <a:grpSpLocks noChangeAspect="true"/>
          </p:cNvGrpSpPr>
          <p:nvPr/>
        </p:nvGrpSpPr>
        <p:grpSpPr>
          <a:xfrm rot="0">
            <a:off x="9253119" y="1865289"/>
            <a:ext cx="6556423" cy="6556423"/>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57593" t="-15393" r="-25806" b="-22156"/>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C9E255"/>
            </a:solidFill>
          </p:spPr>
        </p:sp>
      </p:grpSp>
      <p:sp>
        <p:nvSpPr>
          <p:cNvPr name="AutoShape 7" id="7"/>
          <p:cNvSpPr/>
          <p:nvPr/>
        </p:nvSpPr>
        <p:spPr>
          <a:xfrm rot="0">
            <a:off x="17259300" y="0"/>
            <a:ext cx="1028700" cy="10287000"/>
          </a:xfrm>
          <a:prstGeom prst="rect">
            <a:avLst/>
          </a:prstGeom>
          <a:solidFill>
            <a:srgbClr val="38B6FF"/>
          </a:solidFill>
        </p:spPr>
      </p:sp>
      <p:grpSp>
        <p:nvGrpSpPr>
          <p:cNvPr name="Group 8" id="8"/>
          <p:cNvGrpSpPr>
            <a:grpSpLocks noChangeAspect="true"/>
          </p:cNvGrpSpPr>
          <p:nvPr/>
        </p:nvGrpSpPr>
        <p:grpSpPr>
          <a:xfrm rot="0">
            <a:off x="13361396" y="6190474"/>
            <a:ext cx="3067838" cy="3067826"/>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0" id="10"/>
          <p:cNvGrpSpPr>
            <a:grpSpLocks noChangeAspect="true"/>
          </p:cNvGrpSpPr>
          <p:nvPr/>
        </p:nvGrpSpPr>
        <p:grpSpPr>
          <a:xfrm rot="0">
            <a:off x="13532771" y="6361849"/>
            <a:ext cx="2725088" cy="272507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4725" r="0" b="-14725"/>
              </a:stretch>
            </a:blipFill>
          </p:spPr>
        </p:sp>
      </p:grpSp>
      <p:sp>
        <p:nvSpPr>
          <p:cNvPr name="Freeform 12" id="12"/>
          <p:cNvSpPr/>
          <p:nvPr/>
        </p:nvSpPr>
        <p:spPr>
          <a:xfrm flipH="false" flipV="false" rot="0">
            <a:off x="11959952"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2700000">
            <a:off x="9476451" y="1873096"/>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5400000">
            <a:off x="15718482" y="7717482"/>
            <a:ext cx="1369701" cy="3769336"/>
            <a:chOff x="0" y="0"/>
            <a:chExt cx="2354580" cy="6479666"/>
          </a:xfrm>
        </p:grpSpPr>
        <p:sp>
          <p:nvSpPr>
            <p:cNvPr name="Freeform 15" id="15"/>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grpSp>
        <p:nvGrpSpPr>
          <p:cNvPr name="Group 16" id="16"/>
          <p:cNvGrpSpPr>
            <a:grpSpLocks noChangeAspect="true"/>
          </p:cNvGrpSpPr>
          <p:nvPr/>
        </p:nvGrpSpPr>
        <p:grpSpPr>
          <a:xfrm rot="0">
            <a:off x="13851767" y="1587310"/>
            <a:ext cx="3067838" cy="3067826"/>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8" id="18"/>
          <p:cNvGrpSpPr>
            <a:grpSpLocks noChangeAspect="true"/>
          </p:cNvGrpSpPr>
          <p:nvPr/>
        </p:nvGrpSpPr>
        <p:grpSpPr>
          <a:xfrm rot="0">
            <a:off x="14023142" y="1758684"/>
            <a:ext cx="2725088" cy="272507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6666" r="0" b="-16666"/>
              </a:stretch>
            </a:blipFill>
          </p:spPr>
        </p:sp>
      </p:grpSp>
      <p:sp>
        <p:nvSpPr>
          <p:cNvPr name="TextBox 20" id="20"/>
          <p:cNvSpPr txBox="true"/>
          <p:nvPr/>
        </p:nvSpPr>
        <p:spPr>
          <a:xfrm rot="0">
            <a:off x="1312468" y="328080"/>
            <a:ext cx="8132518" cy="1060757"/>
          </a:xfrm>
          <a:prstGeom prst="rect">
            <a:avLst/>
          </a:prstGeom>
        </p:spPr>
        <p:txBody>
          <a:bodyPr anchor="t" rtlCol="false" tIns="0" lIns="0" bIns="0" rIns="0">
            <a:spAutoFit/>
          </a:bodyPr>
          <a:lstStyle/>
          <a:p>
            <a:pPr algn="ctr">
              <a:lnSpc>
                <a:spcPts val="8431"/>
              </a:lnSpc>
            </a:pPr>
            <a:r>
              <a:rPr lang="en-US" sz="6799">
                <a:solidFill>
                  <a:srgbClr val="000000"/>
                </a:solidFill>
                <a:latin typeface="League Spartan"/>
                <a:ea typeface="League Spartan"/>
                <a:cs typeface="League Spartan"/>
                <a:sym typeface="League Spartan"/>
              </a:rPr>
              <a:t>KWL</a:t>
            </a:r>
          </a:p>
        </p:txBody>
      </p:sp>
      <p:sp>
        <p:nvSpPr>
          <p:cNvPr name="AutoShape 21" id="21"/>
          <p:cNvSpPr/>
          <p:nvPr/>
        </p:nvSpPr>
        <p:spPr>
          <a:xfrm>
            <a:off x="2453391" y="5124450"/>
            <a:ext cx="6492240" cy="0"/>
          </a:xfrm>
          <a:prstGeom prst="line">
            <a:avLst/>
          </a:prstGeom>
          <a:ln cap="flat" w="38100">
            <a:solidFill>
              <a:srgbClr val="FFBD59"/>
            </a:solidFill>
            <a:prstDash val="solid"/>
            <a:headEnd type="none" len="sm" w="sm"/>
            <a:tailEnd type="none" len="sm" w="sm"/>
          </a:ln>
        </p:spPr>
      </p:sp>
      <p:sp>
        <p:nvSpPr>
          <p:cNvPr name="TextBox 22" id="22"/>
          <p:cNvSpPr txBox="true"/>
          <p:nvPr/>
        </p:nvSpPr>
        <p:spPr>
          <a:xfrm rot="0">
            <a:off x="1312468" y="2199442"/>
            <a:ext cx="6492240" cy="2635544"/>
          </a:xfrm>
          <a:prstGeom prst="rect">
            <a:avLst/>
          </a:prstGeom>
        </p:spPr>
        <p:txBody>
          <a:bodyPr anchor="t" rtlCol="false" tIns="0" lIns="0" bIns="0" rIns="0">
            <a:spAutoFit/>
          </a:bodyPr>
          <a:lstStyle/>
          <a:p>
            <a:pPr algn="ctr">
              <a:lnSpc>
                <a:spcPts val="5208"/>
              </a:lnSpc>
              <a:spcBef>
                <a:spcPct val="0"/>
              </a:spcBef>
            </a:pPr>
            <a:r>
              <a:rPr lang="en-US" sz="4200">
                <a:solidFill>
                  <a:srgbClr val="000000"/>
                </a:solidFill>
                <a:latin typeface="League Spartan"/>
                <a:ea typeface="League Spartan"/>
                <a:cs typeface="League Spartan"/>
                <a:sym typeface="League Spartan"/>
              </a:rPr>
              <a:t>Before we start, let‘s fill out the ‘K’ (What we Know about Impaired Driving)!</a:t>
            </a:r>
          </a:p>
        </p:txBody>
      </p:sp>
      <p:sp>
        <p:nvSpPr>
          <p:cNvPr name="TextBox 23" id="23"/>
          <p:cNvSpPr txBox="true"/>
          <p:nvPr/>
        </p:nvSpPr>
        <p:spPr>
          <a:xfrm rot="0">
            <a:off x="943720" y="5505450"/>
            <a:ext cx="8106629" cy="3949696"/>
          </a:xfrm>
          <a:prstGeom prst="rect">
            <a:avLst/>
          </a:prstGeom>
        </p:spPr>
        <p:txBody>
          <a:bodyPr anchor="t" rtlCol="false" tIns="0" lIns="0" bIns="0" rIns="0">
            <a:spAutoFit/>
          </a:bodyPr>
          <a:lstStyle/>
          <a:p>
            <a:pPr algn="ctr">
              <a:lnSpc>
                <a:spcPts val="5208"/>
              </a:lnSpc>
              <a:spcBef>
                <a:spcPct val="0"/>
              </a:spcBef>
            </a:pPr>
            <a:r>
              <a:rPr lang="en-US" sz="4200">
                <a:solidFill>
                  <a:srgbClr val="000000"/>
                </a:solidFill>
                <a:latin typeface="League Spartan"/>
                <a:ea typeface="League Spartan"/>
                <a:cs typeface="League Spartan"/>
                <a:sym typeface="League Spartan"/>
              </a:rPr>
              <a:t>Take some time to talk to your peers about Impaired Driving and then write at least 2-3 sentences on what you know about IMPAIRED DRIVING under the letter ‘K’</a:t>
            </a:r>
          </a:p>
        </p:txBody>
      </p:sp>
      <p:sp>
        <p:nvSpPr>
          <p:cNvPr name="Freeform 24" id="24"/>
          <p:cNvSpPr/>
          <p:nvPr/>
        </p:nvSpPr>
        <p:spPr>
          <a:xfrm flipH="false" flipV="false" rot="0">
            <a:off x="15282892" y="9028552"/>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0"/>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20428">
            <a:off x="1312458" y="1786478"/>
            <a:ext cx="1140943" cy="0"/>
          </a:xfrm>
          <a:prstGeom prst="line">
            <a:avLst/>
          </a:prstGeom>
          <a:ln cap="rnd" w="47625">
            <a:solidFill>
              <a:srgbClr val="FFBD59"/>
            </a:solidFill>
            <a:prstDash val="solid"/>
            <a:headEnd type="none" len="sm" w="sm"/>
            <a:tailEnd type="none" len="sm" w="sm"/>
          </a:ln>
        </p:spPr>
      </p:sp>
      <p:sp>
        <p:nvSpPr>
          <p:cNvPr name="AutoShape 3" id="3"/>
          <p:cNvSpPr/>
          <p:nvPr/>
        </p:nvSpPr>
        <p:spPr>
          <a:xfrm rot="0">
            <a:off x="12531330" y="0"/>
            <a:ext cx="4727970" cy="10287000"/>
          </a:xfrm>
          <a:prstGeom prst="rect">
            <a:avLst/>
          </a:prstGeom>
          <a:solidFill>
            <a:srgbClr val="7ED957"/>
          </a:solidFill>
        </p:spPr>
      </p:sp>
      <p:grpSp>
        <p:nvGrpSpPr>
          <p:cNvPr name="Group 4" id="4"/>
          <p:cNvGrpSpPr>
            <a:grpSpLocks noChangeAspect="true"/>
          </p:cNvGrpSpPr>
          <p:nvPr/>
        </p:nvGrpSpPr>
        <p:grpSpPr>
          <a:xfrm rot="0">
            <a:off x="9253119" y="1865289"/>
            <a:ext cx="6556423" cy="6556423"/>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57593" t="-15393" r="-25806" b="-22156"/>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C9E255"/>
            </a:solidFill>
          </p:spPr>
        </p:sp>
      </p:grpSp>
      <p:sp>
        <p:nvSpPr>
          <p:cNvPr name="AutoShape 7" id="7"/>
          <p:cNvSpPr/>
          <p:nvPr/>
        </p:nvSpPr>
        <p:spPr>
          <a:xfrm rot="0">
            <a:off x="17259300" y="0"/>
            <a:ext cx="1028700" cy="10287000"/>
          </a:xfrm>
          <a:prstGeom prst="rect">
            <a:avLst/>
          </a:prstGeom>
          <a:solidFill>
            <a:srgbClr val="38B6FF"/>
          </a:solidFill>
        </p:spPr>
      </p:sp>
      <p:grpSp>
        <p:nvGrpSpPr>
          <p:cNvPr name="Group 8" id="8"/>
          <p:cNvGrpSpPr>
            <a:grpSpLocks noChangeAspect="true"/>
          </p:cNvGrpSpPr>
          <p:nvPr/>
        </p:nvGrpSpPr>
        <p:grpSpPr>
          <a:xfrm rot="0">
            <a:off x="13361396" y="6190474"/>
            <a:ext cx="3067838" cy="3067826"/>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0" id="10"/>
          <p:cNvGrpSpPr>
            <a:grpSpLocks noChangeAspect="true"/>
          </p:cNvGrpSpPr>
          <p:nvPr/>
        </p:nvGrpSpPr>
        <p:grpSpPr>
          <a:xfrm rot="0">
            <a:off x="13532771" y="6361849"/>
            <a:ext cx="2725088" cy="272507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4725" r="0" b="-14725"/>
              </a:stretch>
            </a:blipFill>
          </p:spPr>
        </p:sp>
      </p:grpSp>
      <p:sp>
        <p:nvSpPr>
          <p:cNvPr name="Freeform 12" id="12"/>
          <p:cNvSpPr/>
          <p:nvPr/>
        </p:nvSpPr>
        <p:spPr>
          <a:xfrm flipH="false" flipV="false" rot="0">
            <a:off x="11959952"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2700000">
            <a:off x="9476451" y="1873096"/>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5400000">
            <a:off x="15718482" y="7717482"/>
            <a:ext cx="1369701" cy="3769336"/>
            <a:chOff x="0" y="0"/>
            <a:chExt cx="2354580" cy="6479666"/>
          </a:xfrm>
        </p:grpSpPr>
        <p:sp>
          <p:nvSpPr>
            <p:cNvPr name="Freeform 15" id="15"/>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grpSp>
        <p:nvGrpSpPr>
          <p:cNvPr name="Group 16" id="16"/>
          <p:cNvGrpSpPr>
            <a:grpSpLocks noChangeAspect="true"/>
          </p:cNvGrpSpPr>
          <p:nvPr/>
        </p:nvGrpSpPr>
        <p:grpSpPr>
          <a:xfrm rot="0">
            <a:off x="13851767" y="1587310"/>
            <a:ext cx="3067838" cy="3067826"/>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12700">
              <a:solidFill>
                <a:srgbClr val="000000"/>
              </a:solidFill>
            </a:ln>
          </p:spPr>
        </p:sp>
      </p:grpSp>
      <p:grpSp>
        <p:nvGrpSpPr>
          <p:cNvPr name="Group 18" id="18"/>
          <p:cNvGrpSpPr>
            <a:grpSpLocks noChangeAspect="true"/>
          </p:cNvGrpSpPr>
          <p:nvPr/>
        </p:nvGrpSpPr>
        <p:grpSpPr>
          <a:xfrm rot="0">
            <a:off x="14023142" y="1758684"/>
            <a:ext cx="2725088" cy="272507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6666" r="0" b="-16666"/>
              </a:stretch>
            </a:blipFill>
          </p:spPr>
        </p:sp>
      </p:grpSp>
      <p:sp>
        <p:nvSpPr>
          <p:cNvPr name="TextBox 20" id="20"/>
          <p:cNvSpPr txBox="true"/>
          <p:nvPr/>
        </p:nvSpPr>
        <p:spPr>
          <a:xfrm rot="0">
            <a:off x="1312468" y="328080"/>
            <a:ext cx="8132518" cy="1060757"/>
          </a:xfrm>
          <a:prstGeom prst="rect">
            <a:avLst/>
          </a:prstGeom>
        </p:spPr>
        <p:txBody>
          <a:bodyPr anchor="t" rtlCol="false" tIns="0" lIns="0" bIns="0" rIns="0">
            <a:spAutoFit/>
          </a:bodyPr>
          <a:lstStyle/>
          <a:p>
            <a:pPr algn="ctr">
              <a:lnSpc>
                <a:spcPts val="8431"/>
              </a:lnSpc>
            </a:pPr>
            <a:r>
              <a:rPr lang="en-US" sz="6799">
                <a:solidFill>
                  <a:srgbClr val="000000"/>
                </a:solidFill>
                <a:latin typeface="League Spartan"/>
                <a:ea typeface="League Spartan"/>
                <a:cs typeface="League Spartan"/>
                <a:sym typeface="League Spartan"/>
              </a:rPr>
              <a:t>KWL</a:t>
            </a:r>
          </a:p>
        </p:txBody>
      </p:sp>
      <p:sp>
        <p:nvSpPr>
          <p:cNvPr name="AutoShape 21" id="21"/>
          <p:cNvSpPr/>
          <p:nvPr/>
        </p:nvSpPr>
        <p:spPr>
          <a:xfrm>
            <a:off x="2453391" y="5124450"/>
            <a:ext cx="6492240" cy="0"/>
          </a:xfrm>
          <a:prstGeom prst="line">
            <a:avLst/>
          </a:prstGeom>
          <a:ln cap="flat" w="38100">
            <a:solidFill>
              <a:srgbClr val="FFBD59"/>
            </a:solidFill>
            <a:prstDash val="solid"/>
            <a:headEnd type="none" len="sm" w="sm"/>
            <a:tailEnd type="none" len="sm" w="sm"/>
          </a:ln>
        </p:spPr>
      </p:sp>
      <p:sp>
        <p:nvSpPr>
          <p:cNvPr name="TextBox 22" id="22"/>
          <p:cNvSpPr txBox="true"/>
          <p:nvPr/>
        </p:nvSpPr>
        <p:spPr>
          <a:xfrm rot="0">
            <a:off x="1312468" y="2199442"/>
            <a:ext cx="6492240" cy="1978468"/>
          </a:xfrm>
          <a:prstGeom prst="rect">
            <a:avLst/>
          </a:prstGeom>
        </p:spPr>
        <p:txBody>
          <a:bodyPr anchor="t" rtlCol="false" tIns="0" lIns="0" bIns="0" rIns="0">
            <a:spAutoFit/>
          </a:bodyPr>
          <a:lstStyle/>
          <a:p>
            <a:pPr algn="ctr">
              <a:lnSpc>
                <a:spcPts val="5208"/>
              </a:lnSpc>
              <a:spcBef>
                <a:spcPct val="0"/>
              </a:spcBef>
            </a:pPr>
            <a:r>
              <a:rPr lang="en-US" sz="4200">
                <a:solidFill>
                  <a:srgbClr val="7ED957"/>
                </a:solidFill>
                <a:latin typeface="League Spartan"/>
                <a:ea typeface="League Spartan"/>
                <a:cs typeface="League Spartan"/>
                <a:sym typeface="League Spartan"/>
              </a:rPr>
              <a:t>Now, let’s share out! What did YOU write under letter ‘K’</a:t>
            </a:r>
          </a:p>
        </p:txBody>
      </p:sp>
      <p:sp>
        <p:nvSpPr>
          <p:cNvPr name="TextBox 23" id="23"/>
          <p:cNvSpPr txBox="true"/>
          <p:nvPr/>
        </p:nvSpPr>
        <p:spPr>
          <a:xfrm rot="0">
            <a:off x="943720" y="5624680"/>
            <a:ext cx="8106629" cy="3292620"/>
          </a:xfrm>
          <a:prstGeom prst="rect">
            <a:avLst/>
          </a:prstGeom>
        </p:spPr>
        <p:txBody>
          <a:bodyPr anchor="t" rtlCol="false" tIns="0" lIns="0" bIns="0" rIns="0">
            <a:spAutoFit/>
          </a:bodyPr>
          <a:lstStyle/>
          <a:p>
            <a:pPr algn="ctr">
              <a:lnSpc>
                <a:spcPts val="5208"/>
              </a:lnSpc>
              <a:spcBef>
                <a:spcPct val="0"/>
              </a:spcBef>
            </a:pPr>
            <a:r>
              <a:rPr lang="en-US" sz="4200">
                <a:solidFill>
                  <a:srgbClr val="38B6FF"/>
                </a:solidFill>
                <a:latin typeface="League Spartan"/>
                <a:ea typeface="League Spartan"/>
                <a:cs typeface="League Spartan"/>
                <a:sym typeface="League Spartan"/>
              </a:rPr>
              <a:t>Considering what we heard, let’s write 2-3 sentences under the letter ‘W’ for what we want to know during this lesson today.</a:t>
            </a:r>
          </a:p>
        </p:txBody>
      </p:sp>
      <p:sp>
        <p:nvSpPr>
          <p:cNvPr name="Freeform 24" id="24"/>
          <p:cNvSpPr/>
          <p:nvPr/>
        </p:nvSpPr>
        <p:spPr>
          <a:xfrm flipH="false" flipV="false" rot="0">
            <a:off x="15253791" y="9028552"/>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0"/>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3345522" y="0"/>
            <a:ext cx="6929011" cy="10287000"/>
          </a:xfrm>
          <a:prstGeom prst="rect">
            <a:avLst/>
          </a:prstGeom>
          <a:solidFill>
            <a:srgbClr val="7ED957"/>
          </a:solidFill>
        </p:spPr>
      </p:sp>
      <p:grpSp>
        <p:nvGrpSpPr>
          <p:cNvPr name="Group 3" id="3"/>
          <p:cNvGrpSpPr>
            <a:grpSpLocks noChangeAspect="true"/>
          </p:cNvGrpSpPr>
          <p:nvPr/>
        </p:nvGrpSpPr>
        <p:grpSpPr>
          <a:xfrm rot="0">
            <a:off x="1028700" y="1028700"/>
            <a:ext cx="8229600" cy="8229600"/>
            <a:chOff x="0" y="0"/>
            <a:chExt cx="6350000" cy="6350000"/>
          </a:xfrm>
        </p:grpSpPr>
        <p:sp>
          <p:nvSpPr>
            <p:cNvPr name="Freeform 4" id="4"/>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37544" t="0" r="-37544" b="0"/>
              </a:stretch>
            </a:blipFill>
          </p:spPr>
        </p:sp>
      </p:grpSp>
      <p:sp>
        <p:nvSpPr>
          <p:cNvPr name="AutoShape 5" id="5"/>
          <p:cNvSpPr/>
          <p:nvPr/>
        </p:nvSpPr>
        <p:spPr>
          <a:xfrm rot="20428">
            <a:off x="11477038" y="4429323"/>
            <a:ext cx="1140943" cy="0"/>
          </a:xfrm>
          <a:prstGeom prst="line">
            <a:avLst/>
          </a:prstGeom>
          <a:ln cap="rnd" w="47625">
            <a:solidFill>
              <a:srgbClr val="7ED957"/>
            </a:solidFill>
            <a:prstDash val="solid"/>
            <a:headEnd type="none" len="sm" w="sm"/>
            <a:tailEnd type="none" len="sm" w="sm"/>
          </a:ln>
        </p:spPr>
      </p:sp>
      <p:grpSp>
        <p:nvGrpSpPr>
          <p:cNvPr name="Group 6" id="6"/>
          <p:cNvGrpSpPr/>
          <p:nvPr/>
        </p:nvGrpSpPr>
        <p:grpSpPr>
          <a:xfrm rot="0">
            <a:off x="8013467" y="6756899"/>
            <a:ext cx="2261066" cy="3947561"/>
            <a:chOff x="0" y="0"/>
            <a:chExt cx="1913890" cy="3341431"/>
          </a:xfrm>
        </p:grpSpPr>
        <p:sp>
          <p:nvSpPr>
            <p:cNvPr name="Freeform 7" id="7"/>
            <p:cNvSpPr/>
            <p:nvPr/>
          </p:nvSpPr>
          <p:spPr>
            <a:xfrm flipH="false" flipV="false" rot="0">
              <a:off x="0" y="0"/>
              <a:ext cx="1913890" cy="3341431"/>
            </a:xfrm>
            <a:custGeom>
              <a:avLst/>
              <a:gdLst/>
              <a:ahLst/>
              <a:cxnLst/>
              <a:rect r="r" b="b" t="t" l="l"/>
              <a:pathLst>
                <a:path h="3341431" w="1913890">
                  <a:moveTo>
                    <a:pt x="1789430" y="3341431"/>
                  </a:moveTo>
                  <a:lnTo>
                    <a:pt x="124460" y="3341431"/>
                  </a:lnTo>
                  <a:cubicBezTo>
                    <a:pt x="55880" y="3341431"/>
                    <a:pt x="0" y="3285551"/>
                    <a:pt x="0" y="3216971"/>
                  </a:cubicBezTo>
                  <a:lnTo>
                    <a:pt x="0" y="124460"/>
                  </a:lnTo>
                  <a:cubicBezTo>
                    <a:pt x="0" y="55880"/>
                    <a:pt x="55880" y="0"/>
                    <a:pt x="124460" y="0"/>
                  </a:cubicBezTo>
                  <a:lnTo>
                    <a:pt x="1789430" y="0"/>
                  </a:lnTo>
                  <a:cubicBezTo>
                    <a:pt x="1858010" y="0"/>
                    <a:pt x="1913890" y="55880"/>
                    <a:pt x="1913890" y="124460"/>
                  </a:cubicBezTo>
                  <a:lnTo>
                    <a:pt x="1913890" y="3216971"/>
                  </a:lnTo>
                  <a:cubicBezTo>
                    <a:pt x="1913890" y="3285551"/>
                    <a:pt x="1858010" y="3341431"/>
                    <a:pt x="1789430" y="3341431"/>
                  </a:cubicBezTo>
                  <a:close/>
                </a:path>
              </a:pathLst>
            </a:custGeom>
            <a:solidFill>
              <a:srgbClr val="000000"/>
            </a:solidFill>
          </p:spPr>
        </p:sp>
      </p:grpSp>
      <p:sp>
        <p:nvSpPr>
          <p:cNvPr name="TextBox 8" id="8"/>
          <p:cNvSpPr txBox="true"/>
          <p:nvPr/>
        </p:nvSpPr>
        <p:spPr>
          <a:xfrm rot="0">
            <a:off x="11476906" y="2495158"/>
            <a:ext cx="5048230" cy="1285726"/>
          </a:xfrm>
          <a:prstGeom prst="rect">
            <a:avLst/>
          </a:prstGeom>
        </p:spPr>
        <p:txBody>
          <a:bodyPr anchor="t" rtlCol="false" tIns="0" lIns="0" bIns="0" rIns="0">
            <a:spAutoFit/>
          </a:bodyPr>
          <a:lstStyle/>
          <a:p>
            <a:pPr algn="ctr">
              <a:lnSpc>
                <a:spcPts val="5040"/>
              </a:lnSpc>
            </a:pPr>
            <a:r>
              <a:rPr lang="en-US" sz="4200">
                <a:solidFill>
                  <a:srgbClr val="000000"/>
                </a:solidFill>
                <a:latin typeface="League Spartan"/>
                <a:ea typeface="League Spartan"/>
                <a:cs typeface="League Spartan"/>
                <a:sym typeface="League Spartan"/>
              </a:rPr>
              <a:t>What do you think?</a:t>
            </a:r>
          </a:p>
        </p:txBody>
      </p:sp>
      <p:sp>
        <p:nvSpPr>
          <p:cNvPr name="TextBox 9" id="9"/>
          <p:cNvSpPr txBox="true"/>
          <p:nvPr/>
        </p:nvSpPr>
        <p:spPr>
          <a:xfrm rot="0">
            <a:off x="11476906" y="4878880"/>
            <a:ext cx="5782394" cy="1974171"/>
          </a:xfrm>
          <a:prstGeom prst="rect">
            <a:avLst/>
          </a:prstGeom>
        </p:spPr>
        <p:txBody>
          <a:bodyPr anchor="t" rtlCol="false" tIns="0" lIns="0" bIns="0" rIns="0">
            <a:spAutoFit/>
          </a:bodyPr>
          <a:lstStyle/>
          <a:p>
            <a:pPr algn="ctr">
              <a:lnSpc>
                <a:spcPts val="3968"/>
              </a:lnSpc>
            </a:pPr>
            <a:r>
              <a:rPr lang="en-US" sz="3200">
                <a:solidFill>
                  <a:srgbClr val="000000"/>
                </a:solidFill>
                <a:latin typeface="League Spartan"/>
                <a:ea typeface="League Spartan"/>
                <a:cs typeface="League Spartan"/>
                <a:sym typeface="League Spartan"/>
              </a:rPr>
              <a:t>What do you feel are some of the main causes for car crashes among your peers?</a:t>
            </a:r>
          </a:p>
        </p:txBody>
      </p:sp>
      <p:sp>
        <p:nvSpPr>
          <p:cNvPr name="Freeform 10" id="10"/>
          <p:cNvSpPr/>
          <p:nvPr/>
        </p:nvSpPr>
        <p:spPr>
          <a:xfrm flipH="false" flipV="false" rot="0">
            <a:off x="13812624" y="8697222"/>
            <a:ext cx="329998" cy="334869"/>
          </a:xfrm>
          <a:custGeom>
            <a:avLst/>
            <a:gdLst/>
            <a:ahLst/>
            <a:cxnLst/>
            <a:rect r="r" b="b" t="t" l="l"/>
            <a:pathLst>
              <a:path h="334869" w="329998">
                <a:moveTo>
                  <a:pt x="0" y="0"/>
                </a:moveTo>
                <a:lnTo>
                  <a:pt x="329998" y="0"/>
                </a:lnTo>
                <a:lnTo>
                  <a:pt x="329998" y="334868"/>
                </a:lnTo>
                <a:lnTo>
                  <a:pt x="0" y="334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1675018" y="8698540"/>
            <a:ext cx="2137606" cy="322707"/>
          </a:xfrm>
          <a:prstGeom prst="rect">
            <a:avLst/>
          </a:prstGeom>
        </p:spPr>
        <p:txBody>
          <a:bodyPr anchor="t" rtlCol="false" tIns="0" lIns="0" bIns="0" rIns="0">
            <a:spAutoFit/>
          </a:bodyPr>
          <a:lstStyle/>
          <a:p>
            <a:pPr algn="ctr">
              <a:lnSpc>
                <a:spcPts val="2604"/>
              </a:lnSpc>
            </a:pPr>
            <a:r>
              <a:rPr lang="en-US" sz="2100">
                <a:solidFill>
                  <a:srgbClr val="FFFFFF"/>
                </a:solidFill>
                <a:latin typeface="Montserrat Bold"/>
                <a:ea typeface="Montserrat Bold"/>
                <a:cs typeface="Montserrat Bold"/>
                <a:sym typeface="Montserrat Bold"/>
              </a:rPr>
              <a:t>Learn More</a:t>
            </a:r>
          </a:p>
        </p:txBody>
      </p:sp>
      <p:sp>
        <p:nvSpPr>
          <p:cNvPr name="Freeform 12" id="12"/>
          <p:cNvSpPr/>
          <p:nvPr/>
        </p:nvSpPr>
        <p:spPr>
          <a:xfrm flipH="false" flipV="false" rot="0">
            <a:off x="2774144" y="0"/>
            <a:ext cx="1142756" cy="1331601"/>
          </a:xfrm>
          <a:custGeom>
            <a:avLst/>
            <a:gdLst/>
            <a:ahLst/>
            <a:cxnLst/>
            <a:rect r="r" b="b" t="t" l="l"/>
            <a:pathLst>
              <a:path h="1331601" w="1142756">
                <a:moveTo>
                  <a:pt x="0" y="0"/>
                </a:moveTo>
                <a:lnTo>
                  <a:pt x="1142755" y="0"/>
                </a:lnTo>
                <a:lnTo>
                  <a:pt x="1142755" y="1331601"/>
                </a:lnTo>
                <a:lnTo>
                  <a:pt x="0" y="13316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2700000">
            <a:off x="16951238" y="9077451"/>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4" id="14"/>
          <p:cNvGrpSpPr/>
          <p:nvPr/>
        </p:nvGrpSpPr>
        <p:grpSpPr>
          <a:xfrm rot="-5400000">
            <a:off x="1199818" y="7821429"/>
            <a:ext cx="1369701" cy="3769336"/>
            <a:chOff x="0" y="0"/>
            <a:chExt cx="2354580" cy="6479666"/>
          </a:xfrm>
        </p:grpSpPr>
        <p:sp>
          <p:nvSpPr>
            <p:cNvPr name="Freeform 15" id="15"/>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16" id="16"/>
          <p:cNvSpPr/>
          <p:nvPr/>
        </p:nvSpPr>
        <p:spPr>
          <a:xfrm flipH="false" flipV="false" rot="0">
            <a:off x="514263" y="9132500"/>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0"/>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00F0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258300" cy="10287000"/>
          </a:xfrm>
          <a:custGeom>
            <a:avLst/>
            <a:gdLst/>
            <a:ahLst/>
            <a:cxnLst/>
            <a:rect r="r" b="b" t="t" l="l"/>
            <a:pathLst>
              <a:path h="10287000" w="9258300">
                <a:moveTo>
                  <a:pt x="0" y="0"/>
                </a:moveTo>
                <a:lnTo>
                  <a:pt x="9258300" y="0"/>
                </a:lnTo>
                <a:lnTo>
                  <a:pt x="9258300" y="10287000"/>
                </a:lnTo>
                <a:lnTo>
                  <a:pt x="0" y="10287000"/>
                </a:lnTo>
                <a:lnTo>
                  <a:pt x="0" y="0"/>
                </a:lnTo>
                <a:close/>
              </a:path>
            </a:pathLst>
          </a:custGeom>
          <a:blipFill>
            <a:blip r:embed="rId3"/>
            <a:stretch>
              <a:fillRect l="-152081" t="0" r="-81251" b="0"/>
            </a:stretch>
          </a:blipFill>
        </p:spPr>
      </p:sp>
      <p:grpSp>
        <p:nvGrpSpPr>
          <p:cNvPr name="Group 3" id="3"/>
          <p:cNvGrpSpPr/>
          <p:nvPr/>
        </p:nvGrpSpPr>
        <p:grpSpPr>
          <a:xfrm rot="0">
            <a:off x="0" y="9251308"/>
            <a:ext cx="18288000" cy="1042683"/>
            <a:chOff x="0" y="0"/>
            <a:chExt cx="24384000" cy="1390245"/>
          </a:xfrm>
        </p:grpSpPr>
        <p:sp>
          <p:nvSpPr>
            <p:cNvPr name="AutoShape 4" id="4"/>
            <p:cNvSpPr/>
            <p:nvPr/>
          </p:nvSpPr>
          <p:spPr>
            <a:xfrm rot="0">
              <a:off x="0" y="0"/>
              <a:ext cx="24384000" cy="1390245"/>
            </a:xfrm>
            <a:prstGeom prst="rect">
              <a:avLst/>
            </a:prstGeom>
            <a:solidFill>
              <a:srgbClr val="7ED957"/>
            </a:solidFill>
          </p:spPr>
        </p:sp>
        <p:sp>
          <p:nvSpPr>
            <p:cNvPr name="TextBox 5" id="5"/>
            <p:cNvSpPr txBox="true"/>
            <p:nvPr/>
          </p:nvSpPr>
          <p:spPr>
            <a:xfrm rot="0">
              <a:off x="1371600" y="570349"/>
              <a:ext cx="5790095" cy="262890"/>
            </a:xfrm>
            <a:prstGeom prst="rect">
              <a:avLst/>
            </a:prstGeom>
          </p:spPr>
          <p:txBody>
            <a:bodyPr anchor="t" rtlCol="false" tIns="0" lIns="0" bIns="0" rIns="0">
              <a:spAutoFit/>
            </a:bodyPr>
            <a:lstStyle/>
            <a:p>
              <a:pPr algn="l">
                <a:lnSpc>
                  <a:spcPts val="1679"/>
                </a:lnSpc>
                <a:spcBef>
                  <a:spcPct val="0"/>
                </a:spcBef>
              </a:pPr>
            </a:p>
          </p:txBody>
        </p:sp>
      </p:grpSp>
      <p:sp>
        <p:nvSpPr>
          <p:cNvPr name="TextBox 6" id="6"/>
          <p:cNvSpPr txBox="true"/>
          <p:nvPr/>
        </p:nvSpPr>
        <p:spPr>
          <a:xfrm rot="0">
            <a:off x="1665515" y="3494379"/>
            <a:ext cx="6915886" cy="3126793"/>
          </a:xfrm>
          <a:prstGeom prst="rect">
            <a:avLst/>
          </a:prstGeom>
        </p:spPr>
        <p:txBody>
          <a:bodyPr anchor="t" rtlCol="false" tIns="0" lIns="0" bIns="0" rIns="0">
            <a:spAutoFit/>
          </a:bodyPr>
          <a:lstStyle/>
          <a:p>
            <a:pPr algn="r">
              <a:lnSpc>
                <a:spcPts val="12604"/>
              </a:lnSpc>
              <a:spcBef>
                <a:spcPct val="0"/>
              </a:spcBef>
            </a:pPr>
            <a:r>
              <a:rPr lang="en-US" sz="9003" spc="1080">
                <a:solidFill>
                  <a:srgbClr val="000000"/>
                </a:solidFill>
                <a:latin typeface="League Spartan"/>
                <a:ea typeface="League Spartan"/>
                <a:cs typeface="League Spartan"/>
                <a:sym typeface="League Spartan"/>
              </a:rPr>
              <a:t>CAR CRASHES</a:t>
            </a:r>
          </a:p>
        </p:txBody>
      </p:sp>
      <p:sp>
        <p:nvSpPr>
          <p:cNvPr name="TextBox 7" id="7"/>
          <p:cNvSpPr txBox="true"/>
          <p:nvPr/>
        </p:nvSpPr>
        <p:spPr>
          <a:xfrm rot="0">
            <a:off x="9708490" y="4297126"/>
            <a:ext cx="7003797" cy="1597498"/>
          </a:xfrm>
          <a:prstGeom prst="rect">
            <a:avLst/>
          </a:prstGeom>
        </p:spPr>
        <p:txBody>
          <a:bodyPr anchor="t" rtlCol="false" tIns="0" lIns="0" bIns="0" rIns="0">
            <a:spAutoFit/>
          </a:bodyPr>
          <a:lstStyle/>
          <a:p>
            <a:pPr algn="l">
              <a:lnSpc>
                <a:spcPts val="6448"/>
              </a:lnSpc>
              <a:spcBef>
                <a:spcPct val="0"/>
              </a:spcBef>
            </a:pPr>
            <a:r>
              <a:rPr lang="en-US" sz="4606">
                <a:solidFill>
                  <a:srgbClr val="FFBD59"/>
                </a:solidFill>
                <a:latin typeface="Roboto Condensed"/>
                <a:ea typeface="Roboto Condensed"/>
                <a:cs typeface="Roboto Condensed"/>
                <a:sym typeface="Roboto Condensed"/>
              </a:rPr>
              <a:t>are a leading cause of injury and death for teens in the U.S.</a:t>
            </a:r>
          </a:p>
        </p:txBody>
      </p:sp>
      <p:sp>
        <p:nvSpPr>
          <p:cNvPr name="TextBox 8" id="8"/>
          <p:cNvSpPr txBox="true"/>
          <p:nvPr/>
        </p:nvSpPr>
        <p:spPr>
          <a:xfrm rot="0">
            <a:off x="16337241" y="6002897"/>
            <a:ext cx="750094" cy="323215"/>
          </a:xfrm>
          <a:prstGeom prst="rect">
            <a:avLst/>
          </a:prstGeom>
        </p:spPr>
        <p:txBody>
          <a:bodyPr anchor="t" rtlCol="false" tIns="0" lIns="0" bIns="0" rIns="0">
            <a:spAutoFit/>
          </a:bodyPr>
          <a:lstStyle/>
          <a:p>
            <a:pPr algn="ctr">
              <a:lnSpc>
                <a:spcPts val="2659"/>
              </a:lnSpc>
            </a:pPr>
            <a:r>
              <a:rPr lang="en-US" sz="1899">
                <a:solidFill>
                  <a:srgbClr val="38B6FF"/>
                </a:solidFill>
                <a:latin typeface="Open Sans Light"/>
                <a:ea typeface="Open Sans Light"/>
                <a:cs typeface="Open Sans Light"/>
                <a:sym typeface="Open Sans Light"/>
              </a:rPr>
              <a:t>NHTSA</a:t>
            </a:r>
          </a:p>
        </p:txBody>
      </p:sp>
      <p:sp>
        <p:nvSpPr>
          <p:cNvPr name="Freeform 9" id="9"/>
          <p:cNvSpPr/>
          <p:nvPr/>
        </p:nvSpPr>
        <p:spPr>
          <a:xfrm flipH="false" flipV="false" rot="0">
            <a:off x="15547191" y="8012121"/>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7483201" cy="10287000"/>
          </a:xfrm>
          <a:prstGeom prst="rect">
            <a:avLst/>
          </a:prstGeom>
          <a:solidFill>
            <a:srgbClr val="7ED957"/>
          </a:solidFill>
        </p:spPr>
      </p:sp>
      <p:pic>
        <p:nvPicPr>
          <p:cNvPr name="Picture 3" id="3"/>
          <p:cNvPicPr>
            <a:picLocks noChangeAspect="true"/>
          </p:cNvPicPr>
          <p:nvPr/>
        </p:nvPicPr>
        <p:blipFill>
          <a:blip r:embed="rId3"/>
          <a:stretch>
            <a:fillRect/>
          </a:stretch>
        </p:blipFill>
        <p:spPr>
          <a:xfrm rot="0">
            <a:off x="11116603" y="3049681"/>
            <a:ext cx="7823342" cy="2250024"/>
          </a:xfrm>
          <a:prstGeom prst="rect">
            <a:avLst/>
          </a:prstGeom>
        </p:spPr>
      </p:pic>
      <p:grpSp>
        <p:nvGrpSpPr>
          <p:cNvPr name="Group 4" id="4"/>
          <p:cNvGrpSpPr/>
          <p:nvPr/>
        </p:nvGrpSpPr>
        <p:grpSpPr>
          <a:xfrm rot="0">
            <a:off x="9018994" y="7260672"/>
            <a:ext cx="8531379" cy="1997628"/>
            <a:chOff x="0" y="0"/>
            <a:chExt cx="7221426" cy="1690901"/>
          </a:xfrm>
        </p:grpSpPr>
        <p:sp>
          <p:nvSpPr>
            <p:cNvPr name="Freeform 5" id="5"/>
            <p:cNvSpPr/>
            <p:nvPr/>
          </p:nvSpPr>
          <p:spPr>
            <a:xfrm flipH="false" flipV="false" rot="0">
              <a:off x="0" y="0"/>
              <a:ext cx="7221427" cy="1690901"/>
            </a:xfrm>
            <a:custGeom>
              <a:avLst/>
              <a:gdLst/>
              <a:ahLst/>
              <a:cxnLst/>
              <a:rect r="r" b="b" t="t" l="l"/>
              <a:pathLst>
                <a:path h="1690901" w="7221427">
                  <a:moveTo>
                    <a:pt x="7096966" y="1690901"/>
                  </a:moveTo>
                  <a:lnTo>
                    <a:pt x="124460" y="1690901"/>
                  </a:lnTo>
                  <a:cubicBezTo>
                    <a:pt x="55880" y="1690901"/>
                    <a:pt x="0" y="1635021"/>
                    <a:pt x="0" y="1566441"/>
                  </a:cubicBezTo>
                  <a:lnTo>
                    <a:pt x="0" y="124460"/>
                  </a:lnTo>
                  <a:cubicBezTo>
                    <a:pt x="0" y="55880"/>
                    <a:pt x="55880" y="0"/>
                    <a:pt x="124460" y="0"/>
                  </a:cubicBezTo>
                  <a:lnTo>
                    <a:pt x="7096967" y="0"/>
                  </a:lnTo>
                  <a:cubicBezTo>
                    <a:pt x="7165546" y="0"/>
                    <a:pt x="7221427" y="55880"/>
                    <a:pt x="7221427" y="124460"/>
                  </a:cubicBezTo>
                  <a:lnTo>
                    <a:pt x="7221427" y="1566441"/>
                  </a:lnTo>
                  <a:cubicBezTo>
                    <a:pt x="7221427" y="1635021"/>
                    <a:pt x="7165546" y="1690901"/>
                    <a:pt x="7096967" y="1690901"/>
                  </a:cubicBezTo>
                  <a:close/>
                </a:path>
              </a:pathLst>
            </a:custGeom>
            <a:solidFill>
              <a:srgbClr val="38B6FF"/>
            </a:solidFill>
          </p:spPr>
        </p:sp>
      </p:grpSp>
      <p:sp>
        <p:nvSpPr>
          <p:cNvPr name="Freeform 6" id="6"/>
          <p:cNvSpPr/>
          <p:nvPr/>
        </p:nvSpPr>
        <p:spPr>
          <a:xfrm flipH="false" flipV="false" rot="0">
            <a:off x="6580411" y="6594872"/>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5400000">
            <a:off x="1199818" y="7821429"/>
            <a:ext cx="1369701" cy="3769336"/>
            <a:chOff x="0" y="0"/>
            <a:chExt cx="2354580" cy="6479666"/>
          </a:xfrm>
        </p:grpSpPr>
        <p:sp>
          <p:nvSpPr>
            <p:cNvPr name="Freeform 8" id="8"/>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9" id="9"/>
          <p:cNvSpPr/>
          <p:nvPr/>
        </p:nvSpPr>
        <p:spPr>
          <a:xfrm flipH="false" flipV="false" rot="-2700000">
            <a:off x="16801978" y="-593864"/>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6843675" y="8773836"/>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7811382" y="2246825"/>
            <a:ext cx="3169403" cy="3042627"/>
          </a:xfrm>
          <a:custGeom>
            <a:avLst/>
            <a:gdLst/>
            <a:ahLst/>
            <a:cxnLst/>
            <a:rect r="r" b="b" t="t" l="l"/>
            <a:pathLst>
              <a:path h="3042627" w="3169403">
                <a:moveTo>
                  <a:pt x="0" y="0"/>
                </a:moveTo>
                <a:lnTo>
                  <a:pt x="3169403" y="0"/>
                </a:lnTo>
                <a:lnTo>
                  <a:pt x="3169403" y="3042627"/>
                </a:lnTo>
                <a:lnTo>
                  <a:pt x="0" y="30426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4925025" y="263376"/>
            <a:ext cx="2490028" cy="2462970"/>
          </a:xfrm>
          <a:custGeom>
            <a:avLst/>
            <a:gdLst/>
            <a:ahLst/>
            <a:cxnLst/>
            <a:rect r="r" b="b" t="t" l="l"/>
            <a:pathLst>
              <a:path h="2462970" w="2490028">
                <a:moveTo>
                  <a:pt x="0" y="0"/>
                </a:moveTo>
                <a:lnTo>
                  <a:pt x="2490028" y="0"/>
                </a:lnTo>
                <a:lnTo>
                  <a:pt x="2490028" y="2462970"/>
                </a:lnTo>
                <a:lnTo>
                  <a:pt x="0" y="2462970"/>
                </a:lnTo>
                <a:lnTo>
                  <a:pt x="0" y="0"/>
                </a:lnTo>
                <a:close/>
              </a:path>
            </a:pathLst>
          </a:custGeom>
          <a:blipFill>
            <a:blip r:embed="rId12"/>
            <a:stretch>
              <a:fillRect l="0" t="0" r="-466568" b="0"/>
            </a:stretch>
          </a:blipFill>
        </p:spPr>
      </p:sp>
      <p:sp>
        <p:nvSpPr>
          <p:cNvPr name="TextBox 13" id="13"/>
          <p:cNvSpPr txBox="true"/>
          <p:nvPr/>
        </p:nvSpPr>
        <p:spPr>
          <a:xfrm rot="0">
            <a:off x="663634" y="1177236"/>
            <a:ext cx="6122811" cy="790463"/>
          </a:xfrm>
          <a:prstGeom prst="rect">
            <a:avLst/>
          </a:prstGeom>
        </p:spPr>
        <p:txBody>
          <a:bodyPr anchor="t" rtlCol="false" tIns="0" lIns="0" bIns="0" rIns="0">
            <a:spAutoFit/>
          </a:bodyPr>
          <a:lstStyle/>
          <a:p>
            <a:pPr algn="ctr" marL="0" indent="0" lvl="0">
              <a:lnSpc>
                <a:spcPts val="6239"/>
              </a:lnSpc>
              <a:spcBef>
                <a:spcPct val="0"/>
              </a:spcBef>
            </a:pPr>
            <a:r>
              <a:rPr lang="en-US" sz="5199">
                <a:solidFill>
                  <a:srgbClr val="000000"/>
                </a:solidFill>
                <a:latin typeface="League Spartan"/>
                <a:ea typeface="League Spartan"/>
                <a:cs typeface="League Spartan"/>
                <a:sym typeface="League Spartan"/>
              </a:rPr>
              <a:t>Impaired Driving</a:t>
            </a:r>
          </a:p>
        </p:txBody>
      </p:sp>
      <p:sp>
        <p:nvSpPr>
          <p:cNvPr name="TextBox 14" id="14"/>
          <p:cNvSpPr txBox="true"/>
          <p:nvPr/>
        </p:nvSpPr>
        <p:spPr>
          <a:xfrm rot="0">
            <a:off x="663634" y="2710650"/>
            <a:ext cx="6139371" cy="5590039"/>
          </a:xfrm>
          <a:prstGeom prst="rect">
            <a:avLst/>
          </a:prstGeom>
        </p:spPr>
        <p:txBody>
          <a:bodyPr anchor="t" rtlCol="false" tIns="0" lIns="0" bIns="0" rIns="0">
            <a:spAutoFit/>
          </a:bodyPr>
          <a:lstStyle/>
          <a:p>
            <a:pPr algn="ctr" marL="0" indent="0" lvl="1">
              <a:lnSpc>
                <a:spcPts val="4486"/>
              </a:lnSpc>
              <a:spcBef>
                <a:spcPct val="0"/>
              </a:spcBef>
            </a:pPr>
            <a:r>
              <a:rPr lang="en-US" sz="2990">
                <a:solidFill>
                  <a:srgbClr val="000000"/>
                </a:solidFill>
                <a:latin typeface="League Spartan"/>
                <a:ea typeface="League Spartan"/>
                <a:cs typeface="League Spartan"/>
                <a:sym typeface="League Spartan"/>
              </a:rPr>
              <a:t>Defined as driving under the influence of alcohol or drugs. Driving Under the Influence (DUI) is an offense specific to minors (under 21) who may get pulled over for impaired driving. Driving under the influence of alcohol and drugs is dangerous and illegal for any driver. </a:t>
            </a:r>
          </a:p>
        </p:txBody>
      </p:sp>
      <p:sp>
        <p:nvSpPr>
          <p:cNvPr name="TextBox 15" id="15"/>
          <p:cNvSpPr txBox="true"/>
          <p:nvPr/>
        </p:nvSpPr>
        <p:spPr>
          <a:xfrm rot="0">
            <a:off x="11292242" y="4936089"/>
            <a:ext cx="6122811" cy="2171700"/>
          </a:xfrm>
          <a:prstGeom prst="rect">
            <a:avLst/>
          </a:prstGeom>
        </p:spPr>
        <p:txBody>
          <a:bodyPr anchor="t" rtlCol="false" tIns="0" lIns="0" bIns="0" rIns="0">
            <a:spAutoFit/>
          </a:bodyPr>
          <a:lstStyle/>
          <a:p>
            <a:pPr algn="l" marL="0" indent="0" lvl="0">
              <a:lnSpc>
                <a:spcPts val="4320"/>
              </a:lnSpc>
              <a:spcBef>
                <a:spcPct val="0"/>
              </a:spcBef>
            </a:pPr>
            <a:r>
              <a:rPr lang="en-US" sz="3600">
                <a:solidFill>
                  <a:srgbClr val="000000"/>
                </a:solidFill>
                <a:latin typeface="League Spartan"/>
                <a:ea typeface="League Spartan"/>
                <a:cs typeface="League Spartan"/>
                <a:sym typeface="League Spartan"/>
              </a:rPr>
              <a:t>1 in 4 fatal crashes in Texas involving 11-25 year-olds were impaired related.</a:t>
            </a:r>
          </a:p>
        </p:txBody>
      </p:sp>
      <p:sp>
        <p:nvSpPr>
          <p:cNvPr name="TextBox 16" id="16"/>
          <p:cNvSpPr txBox="true"/>
          <p:nvPr/>
        </p:nvSpPr>
        <p:spPr>
          <a:xfrm rot="0">
            <a:off x="9018994" y="3496676"/>
            <a:ext cx="2064600" cy="542892"/>
          </a:xfrm>
          <a:prstGeom prst="rect">
            <a:avLst/>
          </a:prstGeom>
        </p:spPr>
        <p:txBody>
          <a:bodyPr anchor="t" rtlCol="false" tIns="0" lIns="0" bIns="0" rIns="0">
            <a:spAutoFit/>
          </a:bodyPr>
          <a:lstStyle/>
          <a:p>
            <a:pPr algn="l" marL="0" indent="0" lvl="0">
              <a:lnSpc>
                <a:spcPts val="4320"/>
              </a:lnSpc>
              <a:spcBef>
                <a:spcPct val="0"/>
              </a:spcBef>
            </a:pPr>
            <a:r>
              <a:rPr lang="en-US" sz="3600">
                <a:solidFill>
                  <a:srgbClr val="FFFFFF"/>
                </a:solidFill>
                <a:latin typeface="League Spartan"/>
                <a:ea typeface="League Spartan"/>
                <a:cs typeface="League Spartan"/>
                <a:sym typeface="League Spartan"/>
              </a:rPr>
              <a:t>2022</a:t>
            </a:r>
          </a:p>
        </p:txBody>
      </p:sp>
      <p:sp>
        <p:nvSpPr>
          <p:cNvPr name="Freeform 17" id="17"/>
          <p:cNvSpPr/>
          <p:nvPr/>
        </p:nvSpPr>
        <p:spPr>
          <a:xfrm flipH="false" flipV="false" rot="0">
            <a:off x="514263" y="9021309"/>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3"/>
            <a:stretch>
              <a:fillRect l="0" t="0" r="0" b="0"/>
            </a:stretch>
          </a:blipFill>
        </p:spPr>
      </p:sp>
      <p:sp>
        <p:nvSpPr>
          <p:cNvPr name="TextBox 18" id="18"/>
          <p:cNvSpPr txBox="true"/>
          <p:nvPr/>
        </p:nvSpPr>
        <p:spPr>
          <a:xfrm rot="0">
            <a:off x="9396083" y="7522981"/>
            <a:ext cx="8102840" cy="1498328"/>
          </a:xfrm>
          <a:prstGeom prst="rect">
            <a:avLst/>
          </a:prstGeom>
        </p:spPr>
        <p:txBody>
          <a:bodyPr anchor="t" rtlCol="false" tIns="0" lIns="0" bIns="0" rIns="0">
            <a:spAutoFit/>
          </a:bodyPr>
          <a:lstStyle/>
          <a:p>
            <a:pPr algn="ctr">
              <a:lnSpc>
                <a:spcPts val="4021"/>
              </a:lnSpc>
            </a:pPr>
            <a:r>
              <a:rPr lang="en-US" sz="2872">
                <a:solidFill>
                  <a:srgbClr val="000000"/>
                </a:solidFill>
                <a:latin typeface="Canva Sans Bold Italics"/>
                <a:ea typeface="Canva Sans Bold Italics"/>
                <a:cs typeface="Canva Sans Bold Italics"/>
                <a:sym typeface="Canva Sans Bold Italics"/>
              </a:rPr>
              <a:t>Passengers 11-13 may have been riding with an impaired driver or hit by an impaired driver. </a:t>
            </a:r>
          </a:p>
        </p:txBody>
      </p:sp>
      <p:sp>
        <p:nvSpPr>
          <p:cNvPr name="TextBox 19" id="19"/>
          <p:cNvSpPr txBox="true"/>
          <p:nvPr/>
        </p:nvSpPr>
        <p:spPr>
          <a:xfrm rot="0">
            <a:off x="9032116" y="9382882"/>
            <a:ext cx="727935" cy="323215"/>
          </a:xfrm>
          <a:prstGeom prst="rect">
            <a:avLst/>
          </a:prstGeom>
        </p:spPr>
        <p:txBody>
          <a:bodyPr anchor="t" rtlCol="false" tIns="0" lIns="0" bIns="0" rIns="0">
            <a:spAutoFit/>
          </a:bodyPr>
          <a:lstStyle/>
          <a:p>
            <a:pPr algn="ctr">
              <a:lnSpc>
                <a:spcPts val="2659"/>
              </a:lnSpc>
            </a:pPr>
            <a:r>
              <a:rPr lang="en-US" sz="1899">
                <a:solidFill>
                  <a:srgbClr val="38B6FF"/>
                </a:solidFill>
                <a:latin typeface="Open Sans Light"/>
                <a:ea typeface="Open Sans Light"/>
                <a:cs typeface="Open Sans Light"/>
                <a:sym typeface="Open Sans Light"/>
              </a:rPr>
              <a:t>TxDOT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rot="0">
            <a:off x="-196499" y="-108453"/>
            <a:ext cx="7483201" cy="10395453"/>
          </a:xfrm>
          <a:prstGeom prst="rect">
            <a:avLst/>
          </a:prstGeom>
          <a:solidFill>
            <a:srgbClr val="7ED957"/>
          </a:solidFill>
        </p:spPr>
      </p:sp>
      <p:sp>
        <p:nvSpPr>
          <p:cNvPr name="AutoShape 3" id="3"/>
          <p:cNvSpPr/>
          <p:nvPr/>
        </p:nvSpPr>
        <p:spPr>
          <a:xfrm rot="20428">
            <a:off x="1402356" y="3691331"/>
            <a:ext cx="1140943" cy="0"/>
          </a:xfrm>
          <a:prstGeom prst="line">
            <a:avLst/>
          </a:prstGeom>
          <a:ln cap="rnd" w="47625">
            <a:solidFill>
              <a:srgbClr val="FF8A00"/>
            </a:solidFill>
            <a:prstDash val="solid"/>
            <a:headEnd type="none" len="sm" w="sm"/>
            <a:tailEnd type="none" len="sm" w="sm"/>
          </a:ln>
        </p:spPr>
      </p:sp>
      <p:grpSp>
        <p:nvGrpSpPr>
          <p:cNvPr name="Group 4" id="4"/>
          <p:cNvGrpSpPr/>
          <p:nvPr/>
        </p:nvGrpSpPr>
        <p:grpSpPr>
          <a:xfrm rot="0">
            <a:off x="5729872" y="5867352"/>
            <a:ext cx="11529428" cy="3390948"/>
            <a:chOff x="0" y="0"/>
            <a:chExt cx="9759139" cy="2870284"/>
          </a:xfrm>
        </p:grpSpPr>
        <p:sp>
          <p:nvSpPr>
            <p:cNvPr name="Freeform 5" id="5"/>
            <p:cNvSpPr/>
            <p:nvPr/>
          </p:nvSpPr>
          <p:spPr>
            <a:xfrm flipH="false" flipV="false" rot="0">
              <a:off x="0" y="0"/>
              <a:ext cx="9759139" cy="2870284"/>
            </a:xfrm>
            <a:custGeom>
              <a:avLst/>
              <a:gdLst/>
              <a:ahLst/>
              <a:cxnLst/>
              <a:rect r="r" b="b" t="t" l="l"/>
              <a:pathLst>
                <a:path h="2870284" w="9759139">
                  <a:moveTo>
                    <a:pt x="9634679" y="2870284"/>
                  </a:moveTo>
                  <a:lnTo>
                    <a:pt x="124460" y="2870284"/>
                  </a:lnTo>
                  <a:cubicBezTo>
                    <a:pt x="55880" y="2870284"/>
                    <a:pt x="0" y="2814404"/>
                    <a:pt x="0" y="2745824"/>
                  </a:cubicBezTo>
                  <a:lnTo>
                    <a:pt x="0" y="124460"/>
                  </a:lnTo>
                  <a:cubicBezTo>
                    <a:pt x="0" y="55880"/>
                    <a:pt x="55880" y="0"/>
                    <a:pt x="124460" y="0"/>
                  </a:cubicBezTo>
                  <a:lnTo>
                    <a:pt x="9634679" y="0"/>
                  </a:lnTo>
                  <a:cubicBezTo>
                    <a:pt x="9703259" y="0"/>
                    <a:pt x="9759139" y="55880"/>
                    <a:pt x="9759139" y="124460"/>
                  </a:cubicBezTo>
                  <a:lnTo>
                    <a:pt x="9759139" y="2745824"/>
                  </a:lnTo>
                  <a:cubicBezTo>
                    <a:pt x="9759139" y="2814404"/>
                    <a:pt x="9703259" y="2870284"/>
                    <a:pt x="9634679" y="2870284"/>
                  </a:cubicBezTo>
                  <a:close/>
                </a:path>
              </a:pathLst>
            </a:custGeom>
            <a:solidFill>
              <a:srgbClr val="38B6FF"/>
            </a:solidFill>
          </p:spPr>
        </p:sp>
      </p:grpSp>
      <p:sp>
        <p:nvSpPr>
          <p:cNvPr name="Freeform 6" id="6"/>
          <p:cNvSpPr/>
          <p:nvPr/>
        </p:nvSpPr>
        <p:spPr>
          <a:xfrm flipH="false" flipV="false" rot="0">
            <a:off x="6911823" y="0"/>
            <a:ext cx="1142756" cy="1331601"/>
          </a:xfrm>
          <a:custGeom>
            <a:avLst/>
            <a:gdLst/>
            <a:ahLst/>
            <a:cxnLst/>
            <a:rect r="r" b="b" t="t" l="l"/>
            <a:pathLst>
              <a:path h="1331601" w="1142756">
                <a:moveTo>
                  <a:pt x="0" y="0"/>
                </a:moveTo>
                <a:lnTo>
                  <a:pt x="1142756" y="0"/>
                </a:lnTo>
                <a:lnTo>
                  <a:pt x="1142756" y="1331601"/>
                </a:lnTo>
                <a:lnTo>
                  <a:pt x="0" y="13316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2700000">
            <a:off x="16951238" y="-71681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5400000">
            <a:off x="1199818" y="7821429"/>
            <a:ext cx="1369701" cy="3769336"/>
            <a:chOff x="0" y="0"/>
            <a:chExt cx="2354580" cy="6479666"/>
          </a:xfrm>
        </p:grpSpPr>
        <p:sp>
          <p:nvSpPr>
            <p:cNvPr name="Freeform 9" id="9"/>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10" id="10"/>
          <p:cNvSpPr/>
          <p:nvPr/>
        </p:nvSpPr>
        <p:spPr>
          <a:xfrm flipH="false" flipV="false" rot="0">
            <a:off x="13515975" y="149220"/>
            <a:ext cx="3152120" cy="5718132"/>
          </a:xfrm>
          <a:custGeom>
            <a:avLst/>
            <a:gdLst/>
            <a:ahLst/>
            <a:cxnLst/>
            <a:rect r="r" b="b" t="t" l="l"/>
            <a:pathLst>
              <a:path h="5718132" w="3152120">
                <a:moveTo>
                  <a:pt x="0" y="0"/>
                </a:moveTo>
                <a:lnTo>
                  <a:pt x="3152120" y="0"/>
                </a:lnTo>
                <a:lnTo>
                  <a:pt x="3152120" y="5718132"/>
                </a:lnTo>
                <a:lnTo>
                  <a:pt x="0" y="57181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1452749">
            <a:off x="5348352" y="3890671"/>
            <a:ext cx="3576349" cy="1104198"/>
          </a:xfrm>
          <a:custGeom>
            <a:avLst/>
            <a:gdLst/>
            <a:ahLst/>
            <a:cxnLst/>
            <a:rect r="r" b="b" t="t" l="l"/>
            <a:pathLst>
              <a:path h="1104198" w="3576349">
                <a:moveTo>
                  <a:pt x="0" y="0"/>
                </a:moveTo>
                <a:lnTo>
                  <a:pt x="3576349" y="0"/>
                </a:lnTo>
                <a:lnTo>
                  <a:pt x="3576349" y="1104198"/>
                </a:lnTo>
                <a:lnTo>
                  <a:pt x="0" y="11041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1402224" y="1331601"/>
            <a:ext cx="5509599" cy="2010797"/>
          </a:xfrm>
          <a:prstGeom prst="rect">
            <a:avLst/>
          </a:prstGeom>
        </p:spPr>
        <p:txBody>
          <a:bodyPr anchor="t" rtlCol="false" tIns="0" lIns="0" bIns="0" rIns="0">
            <a:spAutoFit/>
          </a:bodyPr>
          <a:lstStyle/>
          <a:p>
            <a:pPr algn="l">
              <a:lnSpc>
                <a:spcPts val="7941"/>
              </a:lnSpc>
            </a:pPr>
            <a:r>
              <a:rPr lang="en-US" sz="6617">
                <a:solidFill>
                  <a:srgbClr val="000000"/>
                </a:solidFill>
                <a:latin typeface="League Spartan"/>
                <a:ea typeface="League Spartan"/>
                <a:cs typeface="League Spartan"/>
                <a:sym typeface="League Spartan"/>
              </a:rPr>
              <a:t>Life is costly to lose.</a:t>
            </a:r>
          </a:p>
        </p:txBody>
      </p:sp>
      <p:sp>
        <p:nvSpPr>
          <p:cNvPr name="TextBox 13" id="13"/>
          <p:cNvSpPr txBox="true"/>
          <p:nvPr/>
        </p:nvSpPr>
        <p:spPr>
          <a:xfrm rot="0">
            <a:off x="6101126" y="6206622"/>
            <a:ext cx="7064520" cy="2980879"/>
          </a:xfrm>
          <a:prstGeom prst="rect">
            <a:avLst/>
          </a:prstGeom>
        </p:spPr>
        <p:txBody>
          <a:bodyPr anchor="t" rtlCol="false" tIns="0" lIns="0" bIns="0" rIns="0">
            <a:spAutoFit/>
          </a:bodyPr>
          <a:lstStyle/>
          <a:p>
            <a:pPr algn="ctr">
              <a:lnSpc>
                <a:spcPts val="7834"/>
              </a:lnSpc>
            </a:pPr>
            <a:r>
              <a:rPr lang="en-US" sz="6528">
                <a:solidFill>
                  <a:srgbClr val="F8CF2C"/>
                </a:solidFill>
                <a:latin typeface="League Spartan"/>
                <a:ea typeface="League Spartan"/>
                <a:cs typeface="League Spartan"/>
                <a:sym typeface="League Spartan"/>
              </a:rPr>
              <a:t>65</a:t>
            </a:r>
          </a:p>
          <a:p>
            <a:pPr algn="ctr">
              <a:lnSpc>
                <a:spcPts val="7834"/>
              </a:lnSpc>
            </a:pPr>
            <a:r>
              <a:rPr lang="en-US" sz="6528">
                <a:solidFill>
                  <a:srgbClr val="000000"/>
                </a:solidFill>
                <a:latin typeface="League Spartan"/>
                <a:ea typeface="League Spartan"/>
                <a:cs typeface="League Spartan"/>
                <a:sym typeface="League Spartan"/>
              </a:rPr>
              <a:t>potential years of life lost!</a:t>
            </a:r>
          </a:p>
        </p:txBody>
      </p:sp>
      <p:sp>
        <p:nvSpPr>
          <p:cNvPr name="TextBox 14" id="14"/>
          <p:cNvSpPr txBox="true"/>
          <p:nvPr/>
        </p:nvSpPr>
        <p:spPr>
          <a:xfrm rot="0">
            <a:off x="1195651" y="4220660"/>
            <a:ext cx="4698902" cy="1628775"/>
          </a:xfrm>
          <a:prstGeom prst="rect">
            <a:avLst/>
          </a:prstGeom>
        </p:spPr>
        <p:txBody>
          <a:bodyPr anchor="t" rtlCol="false" tIns="0" lIns="0" bIns="0" rIns="0">
            <a:spAutoFit/>
          </a:bodyPr>
          <a:lstStyle/>
          <a:p>
            <a:pPr algn="l">
              <a:lnSpc>
                <a:spcPts val="4320"/>
              </a:lnSpc>
            </a:pPr>
            <a:r>
              <a:rPr lang="en-US" sz="3600">
                <a:solidFill>
                  <a:srgbClr val="000000"/>
                </a:solidFill>
                <a:latin typeface="League Spartan"/>
                <a:ea typeface="League Spartan"/>
                <a:cs typeface="League Spartan"/>
                <a:sym typeface="League Spartan"/>
              </a:rPr>
              <a:t>A 13 year old passenger loses out on years of life.</a:t>
            </a:r>
          </a:p>
        </p:txBody>
      </p:sp>
      <p:sp>
        <p:nvSpPr>
          <p:cNvPr name="Freeform 15" id="15"/>
          <p:cNvSpPr/>
          <p:nvPr/>
        </p:nvSpPr>
        <p:spPr>
          <a:xfrm flipH="false" flipV="false" rot="0">
            <a:off x="368760" y="9132500"/>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1"/>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8611310" cy="10287000"/>
          </a:xfrm>
          <a:prstGeom prst="rect">
            <a:avLst/>
          </a:prstGeom>
          <a:solidFill>
            <a:srgbClr val="7ED957"/>
          </a:solidFill>
        </p:spPr>
      </p:sp>
      <p:grpSp>
        <p:nvGrpSpPr>
          <p:cNvPr name="Group 3" id="3"/>
          <p:cNvGrpSpPr>
            <a:grpSpLocks noChangeAspect="true"/>
          </p:cNvGrpSpPr>
          <p:nvPr/>
        </p:nvGrpSpPr>
        <p:grpSpPr>
          <a:xfrm rot="0">
            <a:off x="-1918075" y="1167326"/>
            <a:ext cx="8188908" cy="4606203"/>
            <a:chOff x="0" y="0"/>
            <a:chExt cx="11289030" cy="6350000"/>
          </a:xfrm>
        </p:grpSpPr>
        <p:sp>
          <p:nvSpPr>
            <p:cNvPr name="Freeform 4" id="4"/>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40812" r="0" b="-96248"/>
              </a:stretch>
            </a:blipFill>
          </p:spPr>
        </p:sp>
      </p:grpSp>
      <p:grpSp>
        <p:nvGrpSpPr>
          <p:cNvPr name="Group 5" id="5"/>
          <p:cNvGrpSpPr/>
          <p:nvPr/>
        </p:nvGrpSpPr>
        <p:grpSpPr>
          <a:xfrm rot="0">
            <a:off x="0" y="4402853"/>
            <a:ext cx="2598733" cy="6880104"/>
            <a:chOff x="0" y="0"/>
            <a:chExt cx="1504360" cy="3982768"/>
          </a:xfrm>
        </p:grpSpPr>
        <p:sp>
          <p:nvSpPr>
            <p:cNvPr name="Freeform 6" id="6"/>
            <p:cNvSpPr/>
            <p:nvPr/>
          </p:nvSpPr>
          <p:spPr>
            <a:xfrm flipH="false" flipV="false" rot="0">
              <a:off x="0" y="0"/>
              <a:ext cx="1504360" cy="3982768"/>
            </a:xfrm>
            <a:custGeom>
              <a:avLst/>
              <a:gdLst/>
              <a:ahLst/>
              <a:cxnLst/>
              <a:rect r="r" b="b" t="t" l="l"/>
              <a:pathLst>
                <a:path h="3982768" w="1504360">
                  <a:moveTo>
                    <a:pt x="1379900" y="3982768"/>
                  </a:moveTo>
                  <a:lnTo>
                    <a:pt x="124460" y="3982768"/>
                  </a:lnTo>
                  <a:cubicBezTo>
                    <a:pt x="55880" y="3982768"/>
                    <a:pt x="0" y="3926888"/>
                    <a:pt x="0" y="3858308"/>
                  </a:cubicBezTo>
                  <a:lnTo>
                    <a:pt x="0" y="124460"/>
                  </a:lnTo>
                  <a:cubicBezTo>
                    <a:pt x="0" y="55880"/>
                    <a:pt x="55880" y="0"/>
                    <a:pt x="124460" y="0"/>
                  </a:cubicBezTo>
                  <a:lnTo>
                    <a:pt x="1379900" y="0"/>
                  </a:lnTo>
                  <a:cubicBezTo>
                    <a:pt x="1448480" y="0"/>
                    <a:pt x="1504360" y="55880"/>
                    <a:pt x="1504360" y="124460"/>
                  </a:cubicBezTo>
                  <a:lnTo>
                    <a:pt x="1504360" y="3858308"/>
                  </a:lnTo>
                  <a:cubicBezTo>
                    <a:pt x="1504360" y="3926888"/>
                    <a:pt x="1448480" y="3982768"/>
                    <a:pt x="1379900" y="3982768"/>
                  </a:cubicBezTo>
                  <a:close/>
                </a:path>
              </a:pathLst>
            </a:custGeom>
            <a:solidFill>
              <a:srgbClr val="38B6FF"/>
            </a:solidFill>
          </p:spPr>
        </p:sp>
      </p:grpSp>
      <p:grpSp>
        <p:nvGrpSpPr>
          <p:cNvPr name="Group 7" id="7"/>
          <p:cNvGrpSpPr>
            <a:grpSpLocks noChangeAspect="true"/>
          </p:cNvGrpSpPr>
          <p:nvPr/>
        </p:nvGrpSpPr>
        <p:grpSpPr>
          <a:xfrm rot="0">
            <a:off x="6352684" y="5007427"/>
            <a:ext cx="5040913" cy="2835478"/>
            <a:chOff x="0" y="0"/>
            <a:chExt cx="11289030" cy="6350000"/>
          </a:xfrm>
        </p:grpSpPr>
        <p:sp>
          <p:nvSpPr>
            <p:cNvPr name="Freeform 8" id="8"/>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9302" r="0" b="-9302"/>
              </a:stretch>
            </a:blipFill>
          </p:spPr>
        </p:sp>
      </p:grpSp>
      <p:grpSp>
        <p:nvGrpSpPr>
          <p:cNvPr name="Group 9" id="9"/>
          <p:cNvGrpSpPr>
            <a:grpSpLocks noChangeAspect="true"/>
          </p:cNvGrpSpPr>
          <p:nvPr/>
        </p:nvGrpSpPr>
        <p:grpSpPr>
          <a:xfrm rot="0">
            <a:off x="1753581" y="5878305"/>
            <a:ext cx="4517251" cy="2540922"/>
            <a:chOff x="0" y="0"/>
            <a:chExt cx="11289030" cy="6350000"/>
          </a:xfrm>
        </p:grpSpPr>
        <p:sp>
          <p:nvSpPr>
            <p:cNvPr name="Freeform 10" id="10"/>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71163" r="0" b="-135204"/>
              </a:stretch>
            </a:blipFill>
          </p:spPr>
        </p:sp>
      </p:grpSp>
      <p:grpSp>
        <p:nvGrpSpPr>
          <p:cNvPr name="Group 11" id="11"/>
          <p:cNvGrpSpPr>
            <a:grpSpLocks noChangeAspect="true"/>
          </p:cNvGrpSpPr>
          <p:nvPr/>
        </p:nvGrpSpPr>
        <p:grpSpPr>
          <a:xfrm rot="0">
            <a:off x="6352684" y="2297949"/>
            <a:ext cx="4517251" cy="2540922"/>
            <a:chOff x="0" y="0"/>
            <a:chExt cx="11289030" cy="6350000"/>
          </a:xfrm>
        </p:grpSpPr>
        <p:sp>
          <p:nvSpPr>
            <p:cNvPr name="Freeform 12" id="12"/>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9302" r="0" b="-9302"/>
              </a:stretch>
            </a:blipFill>
          </p:spPr>
        </p:sp>
      </p:grpSp>
      <p:sp>
        <p:nvSpPr>
          <p:cNvPr name="AutoShape 13" id="13"/>
          <p:cNvSpPr/>
          <p:nvPr/>
        </p:nvSpPr>
        <p:spPr>
          <a:xfrm rot="20428">
            <a:off x="11911689" y="4066089"/>
            <a:ext cx="1140943" cy="0"/>
          </a:xfrm>
          <a:prstGeom prst="line">
            <a:avLst/>
          </a:prstGeom>
          <a:ln cap="rnd" w="47625">
            <a:solidFill>
              <a:srgbClr val="FFBD59"/>
            </a:solidFill>
            <a:prstDash val="solid"/>
            <a:headEnd type="none" len="sm" w="sm"/>
            <a:tailEnd type="none" len="sm" w="sm"/>
          </a:ln>
        </p:spPr>
      </p:sp>
      <p:sp>
        <p:nvSpPr>
          <p:cNvPr name="Freeform 14" id="14"/>
          <p:cNvSpPr/>
          <p:nvPr/>
        </p:nvSpPr>
        <p:spPr>
          <a:xfrm flipH="false" flipV="false" rot="0">
            <a:off x="7730385" y="1380598"/>
            <a:ext cx="1142756" cy="1331601"/>
          </a:xfrm>
          <a:custGeom>
            <a:avLst/>
            <a:gdLst/>
            <a:ahLst/>
            <a:cxnLst/>
            <a:rect r="r" b="b" t="t" l="l"/>
            <a:pathLst>
              <a:path h="1331601" w="1142756">
                <a:moveTo>
                  <a:pt x="0" y="0"/>
                </a:moveTo>
                <a:lnTo>
                  <a:pt x="1142755" y="0"/>
                </a:lnTo>
                <a:lnTo>
                  <a:pt x="1142755" y="1331601"/>
                </a:lnTo>
                <a:lnTo>
                  <a:pt x="0" y="133160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2700000">
            <a:off x="16801978" y="-593864"/>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2700000">
            <a:off x="-729920" y="8845328"/>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7" id="17"/>
          <p:cNvGrpSpPr/>
          <p:nvPr/>
        </p:nvGrpSpPr>
        <p:grpSpPr>
          <a:xfrm rot="5400000">
            <a:off x="15718482" y="7717482"/>
            <a:ext cx="1369701" cy="3769336"/>
            <a:chOff x="0" y="0"/>
            <a:chExt cx="2354580" cy="6479666"/>
          </a:xfrm>
        </p:grpSpPr>
        <p:sp>
          <p:nvSpPr>
            <p:cNvPr name="Freeform 18" id="18"/>
            <p:cNvSpPr/>
            <p:nvPr/>
          </p:nvSpPr>
          <p:spPr>
            <a:xfrm flipH="false" flipV="false" rot="0">
              <a:off x="0" y="0"/>
              <a:ext cx="2353310" cy="6479667"/>
            </a:xfrm>
            <a:custGeom>
              <a:avLst/>
              <a:gdLst/>
              <a:ahLst/>
              <a:cxnLst/>
              <a:rect r="r" b="b" t="t" l="l"/>
              <a:pathLst>
                <a:path h="6479667" w="2353310">
                  <a:moveTo>
                    <a:pt x="784860" y="6412357"/>
                  </a:moveTo>
                  <a:cubicBezTo>
                    <a:pt x="905510" y="6452996"/>
                    <a:pt x="1042670" y="6479667"/>
                    <a:pt x="1177290" y="6479667"/>
                  </a:cubicBezTo>
                  <a:cubicBezTo>
                    <a:pt x="1311910" y="6479667"/>
                    <a:pt x="1441450" y="6456807"/>
                    <a:pt x="1560830" y="6416167"/>
                  </a:cubicBezTo>
                  <a:cubicBezTo>
                    <a:pt x="1563370" y="6414896"/>
                    <a:pt x="1565910" y="6414896"/>
                    <a:pt x="1568450" y="6413627"/>
                  </a:cubicBezTo>
                  <a:cubicBezTo>
                    <a:pt x="2016760" y="6251067"/>
                    <a:pt x="2346960" y="5821807"/>
                    <a:pt x="2353310" y="5309047"/>
                  </a:cubicBezTo>
                  <a:lnTo>
                    <a:pt x="2353310" y="0"/>
                  </a:lnTo>
                  <a:lnTo>
                    <a:pt x="0" y="0"/>
                  </a:lnTo>
                  <a:lnTo>
                    <a:pt x="0" y="5304999"/>
                  </a:lnTo>
                  <a:cubicBezTo>
                    <a:pt x="6350" y="5824346"/>
                    <a:pt x="331470" y="6253607"/>
                    <a:pt x="784860" y="6412357"/>
                  </a:cubicBezTo>
                  <a:close/>
                </a:path>
              </a:pathLst>
            </a:custGeom>
            <a:solidFill>
              <a:srgbClr val="000000"/>
            </a:solidFill>
          </p:spPr>
        </p:sp>
      </p:grpSp>
      <p:sp>
        <p:nvSpPr>
          <p:cNvPr name="Freeform 19" id="19"/>
          <p:cNvSpPr/>
          <p:nvPr/>
        </p:nvSpPr>
        <p:spPr>
          <a:xfrm flipH="false" flipV="false" rot="0">
            <a:off x="14483196" y="5878305"/>
            <a:ext cx="797755" cy="1653378"/>
          </a:xfrm>
          <a:custGeom>
            <a:avLst/>
            <a:gdLst/>
            <a:ahLst/>
            <a:cxnLst/>
            <a:rect r="r" b="b" t="t" l="l"/>
            <a:pathLst>
              <a:path h="1653378" w="797755">
                <a:moveTo>
                  <a:pt x="0" y="0"/>
                </a:moveTo>
                <a:lnTo>
                  <a:pt x="797755" y="0"/>
                </a:lnTo>
                <a:lnTo>
                  <a:pt x="797755" y="1653378"/>
                </a:lnTo>
                <a:lnTo>
                  <a:pt x="0" y="1653378"/>
                </a:lnTo>
                <a:lnTo>
                  <a:pt x="0" y="0"/>
                </a:lnTo>
                <a:close/>
              </a:path>
            </a:pathLst>
          </a:custGeom>
          <a:blipFill>
            <a:blip r:embed="rId11"/>
            <a:stretch>
              <a:fillRect l="0" t="0" r="0" b="0"/>
            </a:stretch>
          </a:blipFill>
        </p:spPr>
      </p:sp>
      <p:sp>
        <p:nvSpPr>
          <p:cNvPr name="Freeform 20" id="20"/>
          <p:cNvSpPr/>
          <p:nvPr/>
        </p:nvSpPr>
        <p:spPr>
          <a:xfrm flipH="false" flipV="false" rot="0">
            <a:off x="12080183" y="5878305"/>
            <a:ext cx="803955" cy="1653378"/>
          </a:xfrm>
          <a:custGeom>
            <a:avLst/>
            <a:gdLst/>
            <a:ahLst/>
            <a:cxnLst/>
            <a:rect r="r" b="b" t="t" l="l"/>
            <a:pathLst>
              <a:path h="1653378" w="803955">
                <a:moveTo>
                  <a:pt x="0" y="0"/>
                </a:moveTo>
                <a:lnTo>
                  <a:pt x="803956" y="0"/>
                </a:lnTo>
                <a:lnTo>
                  <a:pt x="803956" y="1653378"/>
                </a:lnTo>
                <a:lnTo>
                  <a:pt x="0" y="1653378"/>
                </a:lnTo>
                <a:lnTo>
                  <a:pt x="0" y="0"/>
                </a:lnTo>
                <a:close/>
              </a:path>
            </a:pathLst>
          </a:custGeom>
          <a:blipFill>
            <a:blip r:embed="rId12"/>
            <a:stretch>
              <a:fillRect l="0" t="0" r="0" b="0"/>
            </a:stretch>
          </a:blipFill>
        </p:spPr>
      </p:sp>
      <p:sp>
        <p:nvSpPr>
          <p:cNvPr name="Freeform 21" id="21"/>
          <p:cNvSpPr/>
          <p:nvPr/>
        </p:nvSpPr>
        <p:spPr>
          <a:xfrm flipH="false" flipV="false" rot="0">
            <a:off x="16689632" y="5878305"/>
            <a:ext cx="865957" cy="1653378"/>
          </a:xfrm>
          <a:custGeom>
            <a:avLst/>
            <a:gdLst/>
            <a:ahLst/>
            <a:cxnLst/>
            <a:rect r="r" b="b" t="t" l="l"/>
            <a:pathLst>
              <a:path h="1653378" w="865957">
                <a:moveTo>
                  <a:pt x="0" y="0"/>
                </a:moveTo>
                <a:lnTo>
                  <a:pt x="865957" y="0"/>
                </a:lnTo>
                <a:lnTo>
                  <a:pt x="865957" y="1653378"/>
                </a:lnTo>
                <a:lnTo>
                  <a:pt x="0" y="1653378"/>
                </a:lnTo>
                <a:lnTo>
                  <a:pt x="0" y="0"/>
                </a:lnTo>
                <a:close/>
              </a:path>
            </a:pathLst>
          </a:custGeom>
          <a:blipFill>
            <a:blip r:embed="rId13"/>
            <a:stretch>
              <a:fillRect l="0" t="0" r="0" b="0"/>
            </a:stretch>
          </a:blipFill>
        </p:spPr>
      </p:sp>
      <p:sp>
        <p:nvSpPr>
          <p:cNvPr name="TextBox 22" id="22"/>
          <p:cNvSpPr txBox="true"/>
          <p:nvPr/>
        </p:nvSpPr>
        <p:spPr>
          <a:xfrm rot="0">
            <a:off x="11903403" y="2288424"/>
            <a:ext cx="3612645" cy="1285726"/>
          </a:xfrm>
          <a:prstGeom prst="rect">
            <a:avLst/>
          </a:prstGeom>
        </p:spPr>
        <p:txBody>
          <a:bodyPr anchor="t" rtlCol="false" tIns="0" lIns="0" bIns="0" rIns="0">
            <a:spAutoFit/>
          </a:bodyPr>
          <a:lstStyle/>
          <a:p>
            <a:pPr algn="l">
              <a:lnSpc>
                <a:spcPts val="5040"/>
              </a:lnSpc>
            </a:pPr>
            <a:r>
              <a:rPr lang="en-US" sz="4200">
                <a:solidFill>
                  <a:srgbClr val="000000"/>
                </a:solidFill>
                <a:latin typeface="League Spartan"/>
                <a:ea typeface="League Spartan"/>
                <a:cs typeface="League Spartan"/>
                <a:sym typeface="League Spartan"/>
              </a:rPr>
              <a:t>Show of hands...</a:t>
            </a:r>
          </a:p>
        </p:txBody>
      </p:sp>
      <p:sp>
        <p:nvSpPr>
          <p:cNvPr name="TextBox 23" id="23"/>
          <p:cNvSpPr txBox="true"/>
          <p:nvPr/>
        </p:nvSpPr>
        <p:spPr>
          <a:xfrm rot="0">
            <a:off x="11903403" y="4352132"/>
            <a:ext cx="5347742" cy="1243519"/>
          </a:xfrm>
          <a:prstGeom prst="rect">
            <a:avLst/>
          </a:prstGeom>
        </p:spPr>
        <p:txBody>
          <a:bodyPr anchor="t" rtlCol="false" tIns="0" lIns="0" bIns="0" rIns="0">
            <a:spAutoFit/>
          </a:bodyPr>
          <a:lstStyle/>
          <a:p>
            <a:pPr algn="l">
              <a:lnSpc>
                <a:spcPts val="3359"/>
              </a:lnSpc>
            </a:pPr>
            <a:r>
              <a:rPr lang="en-US" sz="2400">
                <a:solidFill>
                  <a:srgbClr val="000000"/>
                </a:solidFill>
                <a:latin typeface="League Spartan"/>
                <a:ea typeface="League Spartan"/>
                <a:cs typeface="League Spartan"/>
                <a:sym typeface="League Spartan"/>
              </a:rPr>
              <a:t>I feel confident having conversations with my peers about traffic safety.</a:t>
            </a:r>
          </a:p>
        </p:txBody>
      </p:sp>
      <p:sp>
        <p:nvSpPr>
          <p:cNvPr name="TextBox 24" id="24"/>
          <p:cNvSpPr txBox="true"/>
          <p:nvPr/>
        </p:nvSpPr>
        <p:spPr>
          <a:xfrm rot="0">
            <a:off x="11897052" y="7616210"/>
            <a:ext cx="1443473" cy="405616"/>
          </a:xfrm>
          <a:prstGeom prst="rect">
            <a:avLst/>
          </a:prstGeom>
        </p:spPr>
        <p:txBody>
          <a:bodyPr anchor="t" rtlCol="false" tIns="0" lIns="0" bIns="0" rIns="0">
            <a:spAutoFit/>
          </a:bodyPr>
          <a:lstStyle/>
          <a:p>
            <a:pPr algn="ctr">
              <a:lnSpc>
                <a:spcPts val="3359"/>
              </a:lnSpc>
            </a:pPr>
            <a:r>
              <a:rPr lang="en-US" sz="2400">
                <a:solidFill>
                  <a:srgbClr val="000000"/>
                </a:solidFill>
                <a:latin typeface="League Spartan"/>
                <a:ea typeface="League Spartan"/>
                <a:cs typeface="League Spartan"/>
                <a:sym typeface="League Spartan"/>
              </a:rPr>
              <a:t>Not very</a:t>
            </a:r>
          </a:p>
        </p:txBody>
      </p:sp>
      <p:sp>
        <p:nvSpPr>
          <p:cNvPr name="TextBox 25" id="25"/>
          <p:cNvSpPr txBox="true"/>
          <p:nvPr/>
        </p:nvSpPr>
        <p:spPr>
          <a:xfrm rot="0">
            <a:off x="13901490" y="7616359"/>
            <a:ext cx="1961167" cy="405616"/>
          </a:xfrm>
          <a:prstGeom prst="rect">
            <a:avLst/>
          </a:prstGeom>
        </p:spPr>
        <p:txBody>
          <a:bodyPr anchor="t" rtlCol="false" tIns="0" lIns="0" bIns="0" rIns="0">
            <a:spAutoFit/>
          </a:bodyPr>
          <a:lstStyle/>
          <a:p>
            <a:pPr algn="ctr">
              <a:lnSpc>
                <a:spcPts val="3359"/>
              </a:lnSpc>
            </a:pPr>
            <a:r>
              <a:rPr lang="en-US" sz="2400">
                <a:solidFill>
                  <a:srgbClr val="000000"/>
                </a:solidFill>
                <a:latin typeface="League Spartan"/>
                <a:ea typeface="League Spartan"/>
                <a:cs typeface="League Spartan"/>
                <a:sym typeface="League Spartan"/>
              </a:rPr>
              <a:t>Somewhat</a:t>
            </a:r>
          </a:p>
        </p:txBody>
      </p:sp>
      <p:sp>
        <p:nvSpPr>
          <p:cNvPr name="TextBox 26" id="26"/>
          <p:cNvSpPr txBox="true"/>
          <p:nvPr/>
        </p:nvSpPr>
        <p:spPr>
          <a:xfrm rot="0">
            <a:off x="16778917" y="7616210"/>
            <a:ext cx="944455" cy="405616"/>
          </a:xfrm>
          <a:prstGeom prst="rect">
            <a:avLst/>
          </a:prstGeom>
        </p:spPr>
        <p:txBody>
          <a:bodyPr anchor="t" rtlCol="false" tIns="0" lIns="0" bIns="0" rIns="0">
            <a:spAutoFit/>
          </a:bodyPr>
          <a:lstStyle/>
          <a:p>
            <a:pPr algn="ctr">
              <a:lnSpc>
                <a:spcPts val="3359"/>
              </a:lnSpc>
            </a:pPr>
            <a:r>
              <a:rPr lang="en-US" sz="2400">
                <a:solidFill>
                  <a:srgbClr val="000000"/>
                </a:solidFill>
                <a:latin typeface="League Spartan"/>
                <a:ea typeface="League Spartan"/>
                <a:cs typeface="League Spartan"/>
                <a:sym typeface="League Spartan"/>
              </a:rPr>
              <a:t>Very</a:t>
            </a:r>
          </a:p>
        </p:txBody>
      </p:sp>
      <p:sp>
        <p:nvSpPr>
          <p:cNvPr name="Freeform 27" id="27"/>
          <p:cNvSpPr/>
          <p:nvPr/>
        </p:nvSpPr>
        <p:spPr>
          <a:xfrm flipH="false" flipV="false" rot="0">
            <a:off x="15319227" y="9028552"/>
            <a:ext cx="2740809" cy="1147195"/>
          </a:xfrm>
          <a:custGeom>
            <a:avLst/>
            <a:gdLst/>
            <a:ahLst/>
            <a:cxnLst/>
            <a:rect r="r" b="b" t="t" l="l"/>
            <a:pathLst>
              <a:path h="1147195" w="2740809">
                <a:moveTo>
                  <a:pt x="0" y="0"/>
                </a:moveTo>
                <a:lnTo>
                  <a:pt x="2740809" y="0"/>
                </a:lnTo>
                <a:lnTo>
                  <a:pt x="2740809" y="1147195"/>
                </a:lnTo>
                <a:lnTo>
                  <a:pt x="0" y="1147195"/>
                </a:lnTo>
                <a:lnTo>
                  <a:pt x="0" y="0"/>
                </a:lnTo>
                <a:close/>
              </a:path>
            </a:pathLst>
          </a:custGeom>
          <a:blipFill>
            <a:blip r:embed="rId1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D11DF686973C46BB9050321C1CFF23" ma:contentTypeVersion="19" ma:contentTypeDescription="Create a new document." ma:contentTypeScope="" ma:versionID="2d713e04301a3253400ee6610002c407">
  <xsd:schema xmlns:xsd="http://www.w3.org/2001/XMLSchema" xmlns:xs="http://www.w3.org/2001/XMLSchema" xmlns:p="http://schemas.microsoft.com/office/2006/metadata/properties" xmlns:ns2="54ab681a-aba0-4174-ad88-bab61dd605fc" xmlns:ns3="03ca13c3-01c6-4702-9620-967ed6f9c328" targetNamespace="http://schemas.microsoft.com/office/2006/metadata/properties" ma:root="true" ma:fieldsID="77de28722a5b80a06e5cf435cdc0dd75" ns2:_="" ns3:_="">
    <xsd:import namespace="54ab681a-aba0-4174-ad88-bab61dd605fc"/>
    <xsd:import namespace="03ca13c3-01c6-4702-9620-967ed6f9c3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Publish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b681a-aba0-4174-ad88-bab61dd60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Published" ma:index="19" nillable="true" ma:displayName="Published" ma:default="0" ma:format="Dropdown" ma:internalName="Published">
      <xsd:simpleType>
        <xsd:restriction base="dms:Boolea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bbf02c-0cc7-4a19-a098-140ed2a185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ca13c3-01c6-4702-9620-967ed6f9c3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be22b31-eabb-4182-b044-60f0a98fd281}" ma:internalName="TaxCatchAll" ma:showField="CatchAllData" ma:web="03ca13c3-01c6-4702-9620-967ed6f9c3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A30E87-2FBF-4671-A637-70CAFDB39DC5}"/>
</file>

<file path=customXml/itemProps2.xml><?xml version="1.0" encoding="utf-8"?>
<ds:datastoreItem xmlns:ds="http://schemas.openxmlformats.org/officeDocument/2006/customXml" ds:itemID="{C1F825F5-432B-43AA-9F2B-A0ABD112EBF8}"/>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DAF_i-3mTus</dc:identifier>
  <dcterms:modified xsi:type="dcterms:W3CDTF">2011-08-01T06:04:30Z</dcterms:modified>
  <cp:revision>1</cp:revision>
  <dc:title>TDS JH Impaired Driving Curriculum_2024</dc:title>
</cp:coreProperties>
</file>